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1" r:id="rId1"/>
  </p:sldMasterIdLst>
  <p:notesMasterIdLst>
    <p:notesMasterId r:id="rId41"/>
  </p:notesMasterIdLst>
  <p:handoutMasterIdLst>
    <p:handoutMasterId r:id="rId42"/>
  </p:handoutMasterIdLst>
  <p:sldIdLst>
    <p:sldId id="256" r:id="rId2"/>
    <p:sldId id="258" r:id="rId3"/>
    <p:sldId id="259" r:id="rId4"/>
    <p:sldId id="264" r:id="rId5"/>
    <p:sldId id="268" r:id="rId6"/>
    <p:sldId id="261" r:id="rId7"/>
    <p:sldId id="276" r:id="rId8"/>
    <p:sldId id="291" r:id="rId9"/>
    <p:sldId id="282" r:id="rId10"/>
    <p:sldId id="283" r:id="rId11"/>
    <p:sldId id="284" r:id="rId12"/>
    <p:sldId id="285" r:id="rId13"/>
    <p:sldId id="292" r:id="rId14"/>
    <p:sldId id="293" r:id="rId15"/>
    <p:sldId id="294" r:id="rId16"/>
    <p:sldId id="274" r:id="rId17"/>
    <p:sldId id="273" r:id="rId18"/>
    <p:sldId id="271" r:id="rId19"/>
    <p:sldId id="272" r:id="rId20"/>
    <p:sldId id="277" r:id="rId21"/>
    <p:sldId id="278" r:id="rId22"/>
    <p:sldId id="279" r:id="rId23"/>
    <p:sldId id="280" r:id="rId24"/>
    <p:sldId id="281" r:id="rId25"/>
    <p:sldId id="288" r:id="rId26"/>
    <p:sldId id="290" r:id="rId27"/>
    <p:sldId id="289" r:id="rId28"/>
    <p:sldId id="299" r:id="rId29"/>
    <p:sldId id="298" r:id="rId30"/>
    <p:sldId id="296" r:id="rId31"/>
    <p:sldId id="295" r:id="rId32"/>
    <p:sldId id="275" r:id="rId33"/>
    <p:sldId id="300" r:id="rId34"/>
    <p:sldId id="301" r:id="rId35"/>
    <p:sldId id="302" r:id="rId36"/>
    <p:sldId id="303" r:id="rId37"/>
    <p:sldId id="260" r:id="rId38"/>
    <p:sldId id="266" r:id="rId39"/>
    <p:sldId id="26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Kullanıcısı" initials="WK" lastIdx="2" clrIdx="0">
    <p:extLst>
      <p:ext uri="{19B8F6BF-5375-455C-9EA6-DF929625EA0E}">
        <p15:presenceInfo xmlns:p15="http://schemas.microsoft.com/office/powerpoint/2012/main" userId="Windows Kullanıcısı"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86" d="100"/>
          <a:sy n="86"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E47DFC-0AB7-4B73-841D-3EB7502E3F17}" type="datetimeFigureOut">
              <a:rPr lang="tr-TR" smtClean="0"/>
              <a:t>14.09.2021</a:t>
            </a:fld>
            <a:endParaRPr lang="tr-TR"/>
          </a:p>
        </p:txBody>
      </p:sp>
      <p:sp>
        <p:nvSpPr>
          <p:cNvPr id="4" name="Alt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37E6DE-57E0-4D1C-9A3C-869AF8D64223}" type="slidenum">
              <a:rPr lang="tr-TR" smtClean="0"/>
              <a:t>‹#›</a:t>
            </a:fld>
            <a:endParaRPr lang="tr-TR"/>
          </a:p>
        </p:txBody>
      </p:sp>
    </p:spTree>
    <p:extLst>
      <p:ext uri="{BB962C8B-B14F-4D97-AF65-F5344CB8AC3E}">
        <p14:creationId xmlns:p14="http://schemas.microsoft.com/office/powerpoint/2010/main" val="397264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97435-29F4-46BB-A4D2-F30194AFA109}" type="datetimeFigureOut">
              <a:rPr lang="tr-TR" smtClean="0"/>
              <a:t>14.09.2021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708EE-36FC-475A-AB15-979E2B5CEFE3}" type="slidenum">
              <a:rPr lang="tr-TR" smtClean="0"/>
              <a:t>‹#›</a:t>
            </a:fld>
            <a:endParaRPr lang="tr-TR"/>
          </a:p>
        </p:txBody>
      </p:sp>
    </p:spTree>
    <p:extLst>
      <p:ext uri="{BB962C8B-B14F-4D97-AF65-F5344CB8AC3E}">
        <p14:creationId xmlns:p14="http://schemas.microsoft.com/office/powerpoint/2010/main" val="37809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1708EE-36FC-475A-AB15-979E2B5CEFE3}" type="slidenum">
              <a:rPr lang="tr-TR" smtClean="0"/>
              <a:t>1</a:t>
            </a:fld>
            <a:endParaRPr lang="tr-TR"/>
          </a:p>
        </p:txBody>
      </p:sp>
    </p:spTree>
    <p:extLst>
      <p:ext uri="{BB962C8B-B14F-4D97-AF65-F5344CB8AC3E}">
        <p14:creationId xmlns:p14="http://schemas.microsoft.com/office/powerpoint/2010/main" val="206070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 için tıklatın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C00E00F0-A4C2-4995-AFB7-CA1203F03311}"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594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0653AC71-77E5-4134-B2B8-56FD21D43B01}"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836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FE3B08E-1EA9-4BA5-94AC-45AF3CA15C3E}"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54452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93F6DE1-2FF2-4947-9CFC-0F015153FC6F}"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74747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39DD1577-0F0B-4F1F-94AB-01936410C8B5}"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0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 için tıklatın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09DFA03-A266-44F2-847C-3EED3AA9D063}" type="datetime1">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30222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0906BAFB-2DDF-44DF-88A8-4D6B5DCE06AB}" type="datetime1">
              <a:rPr lang="en-US" smtClean="0"/>
              <a:t>9/14/2021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20352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D61DFF7-037E-4BBB-BCA2-49F2BC410BD4}" type="datetime1">
              <a:rPr lang="en-US" smtClean="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06668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AFFA21-3530-4C67-80C9-93053B949CD3}" type="datetime1">
              <a:rPr lang="en-US" smtClean="0"/>
              <a:t>9/14/2021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08460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 için tıklatın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66A9BCA-D759-420F-B93E-27E0F0E7B26C}" type="datetime1">
              <a:rPr lang="en-US" smtClean="0"/>
              <a:t>9/14/2021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08226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0B06327E-A510-4FBB-95BA-BCD8CBA42516}" type="datetime1">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3695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7E0C30-24C9-4B31-A57E-1C9E021FDE0E}" type="datetime1">
              <a:rPr lang="en-US" smtClean="0"/>
              <a:t>9/14/2021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81941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hyperlink" Target="https://cran.r-project.org/package=xlsx" TargetMode="External"/><Relationship Id="rId2" Type="http://schemas.openxmlformats.org/officeDocument/2006/relationships/hyperlink" Target="https://cran.r-project.org/package=dplyr" TargetMode="External"/><Relationship Id="rId1" Type="http://schemas.openxmlformats.org/officeDocument/2006/relationships/slideLayout" Target="../slideLayouts/slideLayout2.xml"/><Relationship Id="rId4" Type="http://schemas.openxmlformats.org/officeDocument/2006/relationships/hyperlink" Target="http://journal.r-project.org/archive/2013-1/kahle-wickham.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ran.r-project.org/package=here" TargetMode="External"/><Relationship Id="rId2" Type="http://schemas.openxmlformats.org/officeDocument/2006/relationships/hyperlink" Target="https://doi.org/10.32614/RJ-2018-009" TargetMode="External"/><Relationship Id="rId1" Type="http://schemas.openxmlformats.org/officeDocument/2006/relationships/slideLayout" Target="../slideLayouts/slideLayout2.xml"/><Relationship Id="rId4" Type="http://schemas.openxmlformats.org/officeDocument/2006/relationships/hyperlink" Target="https://cran.r-project.org/package=rnaturalearthdata"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plotly-r.com/" TargetMode="External"/><Relationship Id="rId2" Type="http://schemas.openxmlformats.org/officeDocument/2006/relationships/hyperlink" Target="https://cran.r-project.org/package=readr" TargetMode="External"/><Relationship Id="rId1" Type="http://schemas.openxmlformats.org/officeDocument/2006/relationships/slideLayout" Target="../slideLayouts/slideLayout2.xml"/><Relationship Id="rId5" Type="http://schemas.openxmlformats.org/officeDocument/2006/relationships/hyperlink" Target="https://cran.r-project.org/package=leaflet" TargetMode="External"/><Relationship Id="rId4" Type="http://schemas.openxmlformats.org/officeDocument/2006/relationships/hyperlink" Target="https://cran.r-project.org/package=highchart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3CEDEC-0909-469E-868F-93AEDCEE40F3}"/>
              </a:ext>
            </a:extLst>
          </p:cNvPr>
          <p:cNvSpPr>
            <a:spLocks noGrp="1"/>
          </p:cNvSpPr>
          <p:nvPr>
            <p:ph type="ctrTitle"/>
          </p:nvPr>
        </p:nvSpPr>
        <p:spPr>
          <a:xfrm>
            <a:off x="1371600" y="1803404"/>
            <a:ext cx="9448800" cy="2653185"/>
          </a:xfrm>
        </p:spPr>
        <p:txBody>
          <a:bodyPr>
            <a:normAutofit fontScale="90000"/>
          </a:bodyPr>
          <a:lstStyle/>
          <a:p>
            <a:pPr algn="ctr"/>
            <a:r>
              <a:rPr lang="tr-TR" i="1" dirty="0"/>
              <a:t>MARMARA ÜNİVERSİTESİ </a:t>
            </a:r>
            <a:br>
              <a:rPr lang="tr-TR" i="1" dirty="0"/>
            </a:br>
            <a:r>
              <a:rPr lang="tr-TR" i="1" dirty="0"/>
              <a:t>FEN EDEBİYAT FAKÜLTESİ İSTATİSTİK BÖLÜMÜ </a:t>
            </a:r>
            <a:br>
              <a:rPr lang="tr-TR" i="1" dirty="0"/>
            </a:br>
            <a:r>
              <a:rPr lang="tr-TR" i="1" dirty="0"/>
              <a:t>PROJE SUNUMU</a:t>
            </a:r>
          </a:p>
        </p:txBody>
      </p:sp>
      <p:sp>
        <p:nvSpPr>
          <p:cNvPr id="3" name="Slayt Numarası Yer Tutucusu 2"/>
          <p:cNvSpPr>
            <a:spLocks noGrp="1"/>
          </p:cNvSpPr>
          <p:nvPr>
            <p:ph type="sldNum" sz="quarter" idx="12"/>
          </p:nvPr>
        </p:nvSpPr>
        <p:spPr>
          <a:xfrm>
            <a:off x="10042126" y="6395391"/>
            <a:ext cx="1312025" cy="365125"/>
          </a:xfrm>
        </p:spPr>
        <p:txBody>
          <a:bodyPr/>
          <a:lstStyle/>
          <a:p>
            <a:r>
              <a:rPr lang="tr-TR" sz="2500" dirty="0"/>
              <a:t>1</a:t>
            </a:r>
            <a:endParaRPr lang="en-US" sz="2500" dirty="0"/>
          </a:p>
        </p:txBody>
      </p:sp>
      <p:sp>
        <p:nvSpPr>
          <p:cNvPr id="4" name="Metin kutusu 3">
            <a:extLst>
              <a:ext uri="{FF2B5EF4-FFF2-40B4-BE49-F238E27FC236}">
                <a16:creationId xmlns:a16="http://schemas.microsoft.com/office/drawing/2014/main" id="{4C786C2B-7494-4181-9D66-AC710D77A2FC}"/>
              </a:ext>
            </a:extLst>
          </p:cNvPr>
          <p:cNvSpPr txBox="1"/>
          <p:nvPr/>
        </p:nvSpPr>
        <p:spPr>
          <a:xfrm>
            <a:off x="8975323" y="4456589"/>
            <a:ext cx="2601157" cy="400110"/>
          </a:xfrm>
          <a:prstGeom prst="rect">
            <a:avLst/>
          </a:prstGeom>
          <a:noFill/>
        </p:spPr>
        <p:txBody>
          <a:bodyPr wrap="square" rtlCol="0">
            <a:spAutoFit/>
          </a:bodyPr>
          <a:lstStyle/>
          <a:p>
            <a:r>
              <a:rPr lang="tr-TR" sz="2000" dirty="0"/>
              <a:t>Selin Nur GÜLTEKİN</a:t>
            </a:r>
          </a:p>
        </p:txBody>
      </p:sp>
    </p:spTree>
    <p:extLst>
      <p:ext uri="{BB962C8B-B14F-4D97-AF65-F5344CB8AC3E}">
        <p14:creationId xmlns:p14="http://schemas.microsoft.com/office/powerpoint/2010/main" val="16700439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520" y="1153924"/>
            <a:ext cx="9966960" cy="4898889"/>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10</a:t>
            </a:fld>
            <a:endParaRPr lang="en-US" sz="2500" dirty="0"/>
          </a:p>
        </p:txBody>
      </p:sp>
      <p:sp>
        <p:nvSpPr>
          <p:cNvPr id="2" name="Metin kutusu 1">
            <a:extLst>
              <a:ext uri="{FF2B5EF4-FFF2-40B4-BE49-F238E27FC236}">
                <a16:creationId xmlns:a16="http://schemas.microsoft.com/office/drawing/2014/main" id="{9C781BAF-2912-4009-8AD7-E88FE713E71C}"/>
              </a:ext>
            </a:extLst>
          </p:cNvPr>
          <p:cNvSpPr txBox="1"/>
          <p:nvPr/>
        </p:nvSpPr>
        <p:spPr>
          <a:xfrm>
            <a:off x="1384917" y="701336"/>
            <a:ext cx="5672831" cy="369332"/>
          </a:xfrm>
          <a:prstGeom prst="rect">
            <a:avLst/>
          </a:prstGeom>
          <a:noFill/>
        </p:spPr>
        <p:txBody>
          <a:bodyPr wrap="square" rtlCol="0">
            <a:spAutoFit/>
          </a:bodyPr>
          <a:lstStyle/>
          <a:p>
            <a:r>
              <a:rPr lang="tr-TR" dirty="0"/>
              <a:t>Uçuşlar için grafiğimiz;</a:t>
            </a:r>
          </a:p>
        </p:txBody>
      </p:sp>
    </p:spTree>
    <p:extLst>
      <p:ext uri="{BB962C8B-B14F-4D97-AF65-F5344CB8AC3E}">
        <p14:creationId xmlns:p14="http://schemas.microsoft.com/office/powerpoint/2010/main" val="15710753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2872" y="816269"/>
            <a:ext cx="9929611" cy="5225461"/>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11</a:t>
            </a:fld>
            <a:endParaRPr lang="en-US" sz="2500" dirty="0"/>
          </a:p>
        </p:txBody>
      </p:sp>
      <p:sp>
        <p:nvSpPr>
          <p:cNvPr id="2" name="Metin kutusu 1">
            <a:extLst>
              <a:ext uri="{FF2B5EF4-FFF2-40B4-BE49-F238E27FC236}">
                <a16:creationId xmlns:a16="http://schemas.microsoft.com/office/drawing/2014/main" id="{059ECFB4-A214-43CA-B40C-7C6D5D55ADDE}"/>
              </a:ext>
            </a:extLst>
          </p:cNvPr>
          <p:cNvSpPr txBox="1"/>
          <p:nvPr/>
        </p:nvSpPr>
        <p:spPr>
          <a:xfrm>
            <a:off x="1669002" y="603682"/>
            <a:ext cx="3844031" cy="369332"/>
          </a:xfrm>
          <a:prstGeom prst="rect">
            <a:avLst/>
          </a:prstGeom>
          <a:noFill/>
        </p:spPr>
        <p:txBody>
          <a:bodyPr wrap="square" rtlCol="0">
            <a:spAutoFit/>
          </a:bodyPr>
          <a:lstStyle/>
          <a:p>
            <a:r>
              <a:rPr lang="tr-TR" dirty="0"/>
              <a:t>Mesafe için grafiğimiz;</a:t>
            </a:r>
          </a:p>
        </p:txBody>
      </p:sp>
    </p:spTree>
    <p:extLst>
      <p:ext uri="{BB962C8B-B14F-4D97-AF65-F5344CB8AC3E}">
        <p14:creationId xmlns:p14="http://schemas.microsoft.com/office/powerpoint/2010/main" val="26310888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z="2500" smtClean="0"/>
              <a:t>12</a:t>
            </a:fld>
            <a:endParaRPr lang="en-US" sz="2500"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647" y="1178197"/>
            <a:ext cx="10437222" cy="4733925"/>
          </a:xfrm>
          <a:prstGeom prst="rect">
            <a:avLst/>
          </a:prstGeom>
        </p:spPr>
      </p:pic>
      <p:sp>
        <p:nvSpPr>
          <p:cNvPr id="2" name="Metin kutusu 1">
            <a:extLst>
              <a:ext uri="{FF2B5EF4-FFF2-40B4-BE49-F238E27FC236}">
                <a16:creationId xmlns:a16="http://schemas.microsoft.com/office/drawing/2014/main" id="{A80D12BA-BBAA-40E9-877A-DA6896E953D3}"/>
              </a:ext>
            </a:extLst>
          </p:cNvPr>
          <p:cNvSpPr txBox="1"/>
          <p:nvPr/>
        </p:nvSpPr>
        <p:spPr>
          <a:xfrm>
            <a:off x="1606858" y="630315"/>
            <a:ext cx="4767309" cy="369332"/>
          </a:xfrm>
          <a:prstGeom prst="rect">
            <a:avLst/>
          </a:prstGeom>
          <a:noFill/>
        </p:spPr>
        <p:txBody>
          <a:bodyPr wrap="square" rtlCol="0">
            <a:spAutoFit/>
          </a:bodyPr>
          <a:lstStyle/>
          <a:p>
            <a:r>
              <a:rPr lang="tr-TR" dirty="0"/>
              <a:t>Menşei ve Hedef Şehir için grafiğimiz;</a:t>
            </a:r>
          </a:p>
        </p:txBody>
      </p:sp>
    </p:spTree>
    <p:extLst>
      <p:ext uri="{BB962C8B-B14F-4D97-AF65-F5344CB8AC3E}">
        <p14:creationId xmlns:p14="http://schemas.microsoft.com/office/powerpoint/2010/main" val="38291563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602" y="357099"/>
            <a:ext cx="10818263" cy="4974756"/>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13</a:t>
            </a:fld>
            <a:endParaRPr lang="en-US" sz="2500" dirty="0"/>
          </a:p>
        </p:txBody>
      </p:sp>
      <p:sp>
        <p:nvSpPr>
          <p:cNvPr id="6" name="Metin kutusu 5"/>
          <p:cNvSpPr txBox="1"/>
          <p:nvPr/>
        </p:nvSpPr>
        <p:spPr>
          <a:xfrm>
            <a:off x="785602" y="5331855"/>
            <a:ext cx="9530374" cy="646331"/>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Bu grafik sayesinde nüfusun uçağa binen yolcu sayısını etkilediğini görüyoruz. Delaware, Indiana ve West Virginia gibi bu trendi takip etmeyen bazı şehirler var.</a:t>
            </a:r>
          </a:p>
        </p:txBody>
      </p:sp>
    </p:spTree>
    <p:extLst>
      <p:ext uri="{BB962C8B-B14F-4D97-AF65-F5344CB8AC3E}">
        <p14:creationId xmlns:p14="http://schemas.microsoft.com/office/powerpoint/2010/main" val="42248829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z="2500" smtClean="0"/>
              <a:t>14</a:t>
            </a:fld>
            <a:endParaRPr lang="en-US" sz="2500" dirty="0"/>
          </a:p>
        </p:txBody>
      </p:sp>
      <p:pic>
        <p:nvPicPr>
          <p:cNvPr id="3" name="İçerik Yer Tutucus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594" y="984114"/>
            <a:ext cx="10049889" cy="4528412"/>
          </a:xfrm>
        </p:spPr>
      </p:pic>
    </p:spTree>
    <p:extLst>
      <p:ext uri="{BB962C8B-B14F-4D97-AF65-F5344CB8AC3E}">
        <p14:creationId xmlns:p14="http://schemas.microsoft.com/office/powerpoint/2010/main" val="16033862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z="2500" smtClean="0"/>
              <a:t>15</a:t>
            </a:fld>
            <a:endParaRPr lang="en-US" sz="2500" dirty="0"/>
          </a:p>
        </p:txBody>
      </p:sp>
      <p:sp>
        <p:nvSpPr>
          <p:cNvPr id="6" name="Metin kutusu 5"/>
          <p:cNvSpPr txBox="1"/>
          <p:nvPr/>
        </p:nvSpPr>
        <p:spPr>
          <a:xfrm>
            <a:off x="822960" y="4897569"/>
            <a:ext cx="10389523" cy="923330"/>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Bu iki farklı grafik, insanların kışlar yerine yaz aylarında seyahat etmeyi sevdiklerini gösteriyor. Yolcu sayısında ve uçuş sayısında Ocak ayında derin bir dalış görüyoruz, ancak havayolları Temmuz ayında en fazla kar ediyor</a:t>
            </a:r>
            <a:r>
              <a:rPr lang="tr-TR" dirty="0"/>
              <a:t>.</a:t>
            </a:r>
          </a:p>
        </p:txBody>
      </p:sp>
      <p:pic>
        <p:nvPicPr>
          <p:cNvPr id="3" name="İçerik Yer Tutucus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86" y="605292"/>
            <a:ext cx="10195697" cy="4022725"/>
          </a:xfrm>
        </p:spPr>
      </p:pic>
    </p:spTree>
    <p:extLst>
      <p:ext uri="{BB962C8B-B14F-4D97-AF65-F5344CB8AC3E}">
        <p14:creationId xmlns:p14="http://schemas.microsoft.com/office/powerpoint/2010/main" val="14376831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666207" y="871743"/>
            <a:ext cx="10731596" cy="4743446"/>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16</a:t>
            </a:fld>
            <a:endParaRPr lang="en-US" sz="2500" dirty="0"/>
          </a:p>
        </p:txBody>
      </p:sp>
    </p:spTree>
    <p:extLst>
      <p:ext uri="{BB962C8B-B14F-4D97-AF65-F5344CB8AC3E}">
        <p14:creationId xmlns:p14="http://schemas.microsoft.com/office/powerpoint/2010/main" val="31197390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123957" y="715765"/>
            <a:ext cx="10084157" cy="4299115"/>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17</a:t>
            </a:fld>
            <a:endParaRPr lang="en-US" sz="2500" dirty="0"/>
          </a:p>
        </p:txBody>
      </p:sp>
      <p:sp>
        <p:nvSpPr>
          <p:cNvPr id="2" name="Metin kutusu 1"/>
          <p:cNvSpPr txBox="1"/>
          <p:nvPr/>
        </p:nvSpPr>
        <p:spPr>
          <a:xfrm>
            <a:off x="1123957" y="5220970"/>
            <a:ext cx="9990510" cy="646331"/>
          </a:xfrm>
          <a:prstGeom prst="rect">
            <a:avLst/>
          </a:prstGeom>
          <a:noFill/>
        </p:spPr>
        <p:txBody>
          <a:bodyPr wrap="square" rtlCol="0">
            <a:spAutoFit/>
          </a:bodyPr>
          <a:lstStyle/>
          <a:p>
            <a:pPr algn="ctr"/>
            <a:r>
              <a:rPr lang="tr-TR" dirty="0"/>
              <a:t>1990'dan 2009'a kadar yolcu sayısının nasıl arttığını gözlemliyoruz, bu da daha fazla insanın hava taşımacılığına eriştiğini gösteriyor.</a:t>
            </a:r>
          </a:p>
        </p:txBody>
      </p:sp>
    </p:spTree>
    <p:extLst>
      <p:ext uri="{BB962C8B-B14F-4D97-AF65-F5344CB8AC3E}">
        <p14:creationId xmlns:p14="http://schemas.microsoft.com/office/powerpoint/2010/main" val="3525782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286831" y="394461"/>
            <a:ext cx="11098093" cy="5207850"/>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18</a:t>
            </a:fld>
            <a:endParaRPr lang="en-US" sz="2500" dirty="0"/>
          </a:p>
        </p:txBody>
      </p:sp>
    </p:spTree>
    <p:extLst>
      <p:ext uri="{BB962C8B-B14F-4D97-AF65-F5344CB8AC3E}">
        <p14:creationId xmlns:p14="http://schemas.microsoft.com/office/powerpoint/2010/main" val="7513994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445818" y="352697"/>
            <a:ext cx="10766665" cy="4760721"/>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19</a:t>
            </a:fld>
            <a:endParaRPr lang="en-US" sz="2500" dirty="0"/>
          </a:p>
        </p:txBody>
      </p:sp>
      <p:sp>
        <p:nvSpPr>
          <p:cNvPr id="2" name="Metin kutusu 1"/>
          <p:cNvSpPr txBox="1"/>
          <p:nvPr/>
        </p:nvSpPr>
        <p:spPr>
          <a:xfrm>
            <a:off x="811368" y="5113418"/>
            <a:ext cx="10855151" cy="923330"/>
          </a:xfrm>
          <a:prstGeom prst="rect">
            <a:avLst/>
          </a:prstGeom>
          <a:noFill/>
        </p:spPr>
        <p:txBody>
          <a:bodyPr wrap="square" rtlCol="0">
            <a:spAutoFit/>
          </a:bodyPr>
          <a:lstStyle/>
          <a:p>
            <a:r>
              <a:rPr lang="tr-TR" dirty="0"/>
              <a:t>Verimliliğin 1990'dan 2009'a kadar nasıl arttığını, bazı durumlarda 1'e yaklaştığını görüyoruz. Bu, internetin varlığı nedeniyle mantıklıdır ve kullanıcıların uçuş rezervasyonu yapmasını kolaylaştırır. Sonuç olarak, havayolları her uçuşta boş koltuk sayısını önemli ölçüde azalttı.</a:t>
            </a:r>
          </a:p>
        </p:txBody>
      </p:sp>
    </p:spTree>
    <p:extLst>
      <p:ext uri="{BB962C8B-B14F-4D97-AF65-F5344CB8AC3E}">
        <p14:creationId xmlns:p14="http://schemas.microsoft.com/office/powerpoint/2010/main" val="18437702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BF8D85-E5F2-407F-BE2A-5BAA10B25875}"/>
              </a:ext>
            </a:extLst>
          </p:cNvPr>
          <p:cNvSpPr>
            <a:spLocks noGrp="1"/>
          </p:cNvSpPr>
          <p:nvPr>
            <p:ph type="title"/>
          </p:nvPr>
        </p:nvSpPr>
        <p:spPr>
          <a:xfrm>
            <a:off x="1764574" y="1607364"/>
            <a:ext cx="8610600" cy="879652"/>
          </a:xfrm>
        </p:spPr>
        <p:txBody>
          <a:bodyPr>
            <a:normAutofit fontScale="90000"/>
          </a:bodyPr>
          <a:lstStyle/>
          <a:p>
            <a:pPr algn="ctr" fontAlgn="base"/>
            <a:br>
              <a:rPr lang="tr-TR" i="1" dirty="0">
                <a:latin typeface="Times New Roman" panose="02020603050405020304" pitchFamily="18" charset="0"/>
                <a:cs typeface="Times New Roman" panose="02020603050405020304" pitchFamily="18" charset="0"/>
              </a:rPr>
            </a:br>
            <a:br>
              <a:rPr lang="tr-TR" i="1" dirty="0">
                <a:latin typeface="Times New Roman" panose="02020603050405020304" pitchFamily="18" charset="0"/>
                <a:cs typeface="Times New Roman" panose="02020603050405020304" pitchFamily="18" charset="0"/>
              </a:rPr>
            </a:br>
            <a:r>
              <a:rPr lang="tr-TR" b="1" i="1" dirty="0">
                <a:latin typeface="Times New Roman" panose="02020603050405020304" pitchFamily="18" charset="0"/>
                <a:cs typeface="Times New Roman" panose="02020603050405020304" pitchFamily="18" charset="0"/>
              </a:rPr>
              <a:t>USA </a:t>
            </a:r>
            <a:r>
              <a:rPr lang="tr-TR" b="1" i="1" dirty="0" err="1">
                <a:latin typeface="Times New Roman" panose="02020603050405020304" pitchFamily="18" charset="0"/>
                <a:cs typeface="Times New Roman" panose="02020603050405020304" pitchFamily="18" charset="0"/>
              </a:rPr>
              <a:t>Airport</a:t>
            </a:r>
            <a:r>
              <a:rPr lang="tr-TR" b="1" i="1" dirty="0">
                <a:latin typeface="Times New Roman" panose="02020603050405020304" pitchFamily="18" charset="0"/>
                <a:cs typeface="Times New Roman" panose="02020603050405020304" pitchFamily="18" charset="0"/>
              </a:rPr>
              <a:t> </a:t>
            </a:r>
            <a:r>
              <a:rPr lang="tr-TR" b="1" i="1" dirty="0" err="1">
                <a:latin typeface="Times New Roman" panose="02020603050405020304" pitchFamily="18" charset="0"/>
                <a:cs typeface="Times New Roman" panose="02020603050405020304" pitchFamily="18" charset="0"/>
              </a:rPr>
              <a:t>Dataset</a:t>
            </a:r>
            <a:br>
              <a:rPr lang="tr-TR" dirty="0"/>
            </a:br>
            <a:br>
              <a:rPr lang="tr-TR" dirty="0"/>
            </a:br>
            <a:endParaRPr lang="tr-TR" dirty="0"/>
          </a:p>
        </p:txBody>
      </p:sp>
      <p:sp>
        <p:nvSpPr>
          <p:cNvPr id="3" name="İçerik Yer Tutucusu 2">
            <a:extLst>
              <a:ext uri="{FF2B5EF4-FFF2-40B4-BE49-F238E27FC236}">
                <a16:creationId xmlns:a16="http://schemas.microsoft.com/office/drawing/2014/main" id="{290E5889-2864-4787-9FC6-43B3DFFDA46A}"/>
              </a:ext>
            </a:extLst>
          </p:cNvPr>
          <p:cNvSpPr>
            <a:spLocks noGrp="1"/>
          </p:cNvSpPr>
          <p:nvPr>
            <p:ph idx="1"/>
          </p:nvPr>
        </p:nvSpPr>
        <p:spPr>
          <a:xfrm>
            <a:off x="659674" y="2487016"/>
            <a:ext cx="10820400" cy="3209155"/>
          </a:xfrm>
        </p:spPr>
        <p:txBody>
          <a:bodyPr/>
          <a:lstStyle/>
          <a:p>
            <a:r>
              <a:rPr lang="tr-TR" dirty="0">
                <a:latin typeface="Times New Roman" panose="02020603050405020304" pitchFamily="18" charset="0"/>
                <a:cs typeface="Times New Roman" panose="02020603050405020304" pitchFamily="18" charset="0"/>
              </a:rPr>
              <a:t>    </a:t>
            </a:r>
            <a:r>
              <a:rPr lang="tr-TR" sz="2400" i="1" dirty="0">
                <a:latin typeface="Times New Roman" panose="02020603050405020304" pitchFamily="18" charset="0"/>
                <a:cs typeface="Times New Roman" panose="02020603050405020304" pitchFamily="18" charset="0"/>
              </a:rPr>
              <a:t>Bu veri seti, 1990'dan 2009'a kadar olan 3.5 Milyon + ABD İç Hat Uçuşlarının bir kaydıdır. Dünyanın dört bir yanındaki farklı seyahat araçlarının geniş bir veri tabanına sahip </a:t>
            </a:r>
            <a:r>
              <a:rPr lang="tr-TR" sz="2400" b="1" dirty="0"/>
              <a:t> " </a:t>
            </a:r>
            <a:r>
              <a:rPr lang="tr-TR" sz="2400" b="1" i="1" dirty="0" err="1">
                <a:latin typeface="Times New Roman" panose="02020603050405020304" pitchFamily="18" charset="0"/>
                <a:cs typeface="Times New Roman" panose="02020603050405020304" pitchFamily="18" charset="0"/>
              </a:rPr>
              <a:t>OpenFlights</a:t>
            </a:r>
            <a:r>
              <a:rPr lang="tr-TR" sz="2400" b="1" dirty="0"/>
              <a:t> " </a:t>
            </a:r>
            <a:r>
              <a:rPr lang="tr-TR" sz="2400" b="1" i="1" dirty="0">
                <a:latin typeface="Times New Roman" panose="02020603050405020304" pitchFamily="18" charset="0"/>
                <a:cs typeface="Times New Roman" panose="02020603050405020304" pitchFamily="18" charset="0"/>
              </a:rPr>
              <a:t> </a:t>
            </a:r>
            <a:r>
              <a:rPr lang="tr-TR" sz="2400" i="1" dirty="0">
                <a:latin typeface="Times New Roman" panose="02020603050405020304" pitchFamily="18" charset="0"/>
                <a:cs typeface="Times New Roman" panose="02020603050405020304" pitchFamily="18" charset="0"/>
              </a:rPr>
              <a:t>web sitesinden alınmıştır.</a:t>
            </a:r>
          </a:p>
        </p:txBody>
      </p:sp>
      <p:sp>
        <p:nvSpPr>
          <p:cNvPr id="4" name="Slayt Numarası Yer Tutucusu 3"/>
          <p:cNvSpPr>
            <a:spLocks noGrp="1"/>
          </p:cNvSpPr>
          <p:nvPr>
            <p:ph type="sldNum" sz="quarter" idx="12"/>
          </p:nvPr>
        </p:nvSpPr>
        <p:spPr/>
        <p:txBody>
          <a:bodyPr/>
          <a:lstStyle/>
          <a:p>
            <a:fld id="{6D22F896-40B5-4ADD-8801-0D06FADFA095}" type="slidenum">
              <a:rPr lang="en-US" sz="2500" smtClean="0"/>
              <a:t>2</a:t>
            </a:fld>
            <a:endParaRPr lang="en-US" sz="2500" dirty="0"/>
          </a:p>
        </p:txBody>
      </p:sp>
    </p:spTree>
    <p:extLst>
      <p:ext uri="{BB962C8B-B14F-4D97-AF65-F5344CB8AC3E}">
        <p14:creationId xmlns:p14="http://schemas.microsoft.com/office/powerpoint/2010/main" val="506721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2180395" y="443846"/>
            <a:ext cx="8199978" cy="4794067"/>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20</a:t>
            </a:fld>
            <a:endParaRPr lang="en-US" sz="2500" dirty="0"/>
          </a:p>
        </p:txBody>
      </p:sp>
      <p:sp>
        <p:nvSpPr>
          <p:cNvPr id="2" name="Metin kutusu 1"/>
          <p:cNvSpPr txBox="1"/>
          <p:nvPr/>
        </p:nvSpPr>
        <p:spPr>
          <a:xfrm>
            <a:off x="1974332" y="5294851"/>
            <a:ext cx="11003279" cy="369332"/>
          </a:xfrm>
          <a:prstGeom prst="rect">
            <a:avLst/>
          </a:prstGeom>
          <a:noFill/>
        </p:spPr>
        <p:txBody>
          <a:bodyPr wrap="square" rtlCol="0">
            <a:spAutoFit/>
          </a:bodyPr>
          <a:lstStyle/>
          <a:p>
            <a:r>
              <a:rPr lang="tr-TR" dirty="0"/>
              <a:t>1990-2009 arasında koltuk doluluk verimliliğinde% 20'lik bir iyileşmeyi açıkça takdir edebiliriz. </a:t>
            </a:r>
          </a:p>
        </p:txBody>
      </p:sp>
    </p:spTree>
    <p:extLst>
      <p:ext uri="{BB962C8B-B14F-4D97-AF65-F5344CB8AC3E}">
        <p14:creationId xmlns:p14="http://schemas.microsoft.com/office/powerpoint/2010/main" val="3134015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803043" y="643944"/>
            <a:ext cx="8809150" cy="4128782"/>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21</a:t>
            </a:fld>
            <a:endParaRPr lang="en-US" sz="2500" dirty="0"/>
          </a:p>
        </p:txBody>
      </p:sp>
      <p:sp>
        <p:nvSpPr>
          <p:cNvPr id="3" name="Metin kutusu 2"/>
          <p:cNvSpPr txBox="1"/>
          <p:nvPr/>
        </p:nvSpPr>
        <p:spPr>
          <a:xfrm>
            <a:off x="1004552" y="4772726"/>
            <a:ext cx="10689281" cy="923330"/>
          </a:xfrm>
          <a:prstGeom prst="rect">
            <a:avLst/>
          </a:prstGeom>
          <a:noFill/>
        </p:spPr>
        <p:txBody>
          <a:bodyPr wrap="square" rtlCol="0">
            <a:spAutoFit/>
          </a:bodyPr>
          <a:lstStyle/>
          <a:p>
            <a:pPr algn="ctr"/>
            <a:r>
              <a:rPr lang="tr-TR" dirty="0"/>
              <a:t>Beklendiği gibi, yolcu sayısı ile uçuş miktarı arasında açık bir ilişki vardır. 2009'da her uçuş için daha fazla yolcu olduğunu gösteren daha yüksek bir eğimi (Yolcular / Uçuşlar) takdir edebiliriz. Başka bir deyişle, önceki bölümde de gösterdiğimiz gibi koltuk doluluk oranı daha verimlidir.</a:t>
            </a:r>
          </a:p>
        </p:txBody>
      </p:sp>
    </p:spTree>
    <p:extLst>
      <p:ext uri="{BB962C8B-B14F-4D97-AF65-F5344CB8AC3E}">
        <p14:creationId xmlns:p14="http://schemas.microsoft.com/office/powerpoint/2010/main" val="41894637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661374" y="531704"/>
            <a:ext cx="9002332" cy="4443772"/>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mtClean="0"/>
              <a:t>22</a:t>
            </a:fld>
            <a:endParaRPr lang="en-US" dirty="0"/>
          </a:p>
        </p:txBody>
      </p:sp>
      <p:sp>
        <p:nvSpPr>
          <p:cNvPr id="3" name="Metin kutusu 2"/>
          <p:cNvSpPr txBox="1"/>
          <p:nvPr/>
        </p:nvSpPr>
        <p:spPr>
          <a:xfrm>
            <a:off x="636216" y="4975476"/>
            <a:ext cx="11052649" cy="923330"/>
          </a:xfrm>
          <a:prstGeom prst="rect">
            <a:avLst/>
          </a:prstGeom>
          <a:noFill/>
        </p:spPr>
        <p:txBody>
          <a:bodyPr wrap="square" rtlCol="0">
            <a:spAutoFit/>
          </a:bodyPr>
          <a:lstStyle/>
          <a:p>
            <a:pPr algn="ctr"/>
            <a:r>
              <a:rPr lang="tr-TR" dirty="0"/>
              <a:t>Yolcular ve şehir nüfusu arasında bir korelasyon olduğunu takdir edebiliriz: En büyük şehirlerde daha fazla yolcu vardır. Bu eğilimin görselleştirilmesini kolaylaştırmak için </a:t>
            </a:r>
            <a:r>
              <a:rPr lang="tr-TR" dirty="0" err="1"/>
              <a:t>log</a:t>
            </a:r>
            <a:r>
              <a:rPr lang="tr-TR" dirty="0"/>
              <a:t> ölçeği kullanılmıştır. Bununla birlikte, büyük şehirlerde küçük miktarda yolcu bulunan havaalanları olduğunu da görebiliriz. Bu etki sadece 2009'da gerçekleşir.</a:t>
            </a:r>
          </a:p>
        </p:txBody>
      </p:sp>
    </p:spTree>
    <p:extLst>
      <p:ext uri="{BB962C8B-B14F-4D97-AF65-F5344CB8AC3E}">
        <p14:creationId xmlns:p14="http://schemas.microsoft.com/office/powerpoint/2010/main" val="11334768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197736" y="596144"/>
            <a:ext cx="10014748" cy="4452374"/>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mtClean="0"/>
              <a:t>23</a:t>
            </a:fld>
            <a:endParaRPr lang="en-US" dirty="0"/>
          </a:p>
        </p:txBody>
      </p:sp>
      <p:sp>
        <p:nvSpPr>
          <p:cNvPr id="3" name="Metin kutusu 2"/>
          <p:cNvSpPr txBox="1"/>
          <p:nvPr/>
        </p:nvSpPr>
        <p:spPr>
          <a:xfrm>
            <a:off x="1197735" y="5243542"/>
            <a:ext cx="10298867" cy="646331"/>
          </a:xfrm>
          <a:prstGeom prst="rect">
            <a:avLst/>
          </a:prstGeom>
          <a:noFill/>
        </p:spPr>
        <p:txBody>
          <a:bodyPr wrap="square" rtlCol="0">
            <a:spAutoFit/>
          </a:bodyPr>
          <a:lstStyle/>
          <a:p>
            <a:pPr algn="ctr"/>
            <a:r>
              <a:rPr lang="tr-TR" dirty="0"/>
              <a:t>Uçuş talebinin açıkça en yüksek olduğu bir dönemi bulamıyoruz. Bununla birlikte, önceki bölümlerde gösterildiği gibi uçuşların 1990'dan 2009'a nasıl arttığını görebiliriz.</a:t>
            </a:r>
          </a:p>
        </p:txBody>
      </p:sp>
    </p:spTree>
    <p:extLst>
      <p:ext uri="{BB962C8B-B14F-4D97-AF65-F5344CB8AC3E}">
        <p14:creationId xmlns:p14="http://schemas.microsoft.com/office/powerpoint/2010/main" val="30598124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884583" y="270456"/>
            <a:ext cx="8354119" cy="5155530"/>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mtClean="0"/>
              <a:t>24</a:t>
            </a:fld>
            <a:endParaRPr lang="en-US" dirty="0"/>
          </a:p>
        </p:txBody>
      </p:sp>
      <p:sp>
        <p:nvSpPr>
          <p:cNvPr id="2" name="Metin kutusu 1"/>
          <p:cNvSpPr txBox="1"/>
          <p:nvPr/>
        </p:nvSpPr>
        <p:spPr>
          <a:xfrm>
            <a:off x="704492" y="5155530"/>
            <a:ext cx="10714303" cy="923330"/>
          </a:xfrm>
          <a:prstGeom prst="rect">
            <a:avLst/>
          </a:prstGeom>
          <a:noFill/>
        </p:spPr>
        <p:txBody>
          <a:bodyPr wrap="square" rtlCol="0">
            <a:spAutoFit/>
          </a:bodyPr>
          <a:lstStyle/>
          <a:p>
            <a:pPr algn="ctr"/>
            <a:r>
              <a:rPr lang="tr-TR" dirty="0"/>
              <a:t>Şaşırtıcı bir şekilde, noktaların çoğu 1990'dan 2009'a kadar vakaların çoğunda artmadı (bazı durumlarda alan bile azaldı). 1990'dan 2009'a kadar olan uçuş sayısındaki artışın, 1990'dan sonra yaratılan havaalanı sayısındaki artıştan kaynaklandığı sonucuna varabiliriz.</a:t>
            </a:r>
          </a:p>
        </p:txBody>
      </p:sp>
    </p:spTree>
    <p:extLst>
      <p:ext uri="{BB962C8B-B14F-4D97-AF65-F5344CB8AC3E}">
        <p14:creationId xmlns:p14="http://schemas.microsoft.com/office/powerpoint/2010/main" val="17341813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z="2500" smtClean="0"/>
              <a:t>25</a:t>
            </a:fld>
            <a:endParaRPr lang="en-US" sz="25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931" y="545373"/>
            <a:ext cx="8621486" cy="5345976"/>
          </a:xfrm>
        </p:spPr>
      </p:pic>
    </p:spTree>
    <p:extLst>
      <p:ext uri="{BB962C8B-B14F-4D97-AF65-F5344CB8AC3E}">
        <p14:creationId xmlns:p14="http://schemas.microsoft.com/office/powerpoint/2010/main" val="29959892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z="2500" smtClean="0"/>
              <a:t>26</a:t>
            </a:fld>
            <a:endParaRPr lang="en-US" sz="2500" dirty="0"/>
          </a:p>
        </p:txBody>
      </p:sp>
      <p:sp>
        <p:nvSpPr>
          <p:cNvPr id="7" name="Metin kutusu 6"/>
          <p:cNvSpPr txBox="1"/>
          <p:nvPr/>
        </p:nvSpPr>
        <p:spPr>
          <a:xfrm>
            <a:off x="1120463" y="5189633"/>
            <a:ext cx="10208530" cy="923330"/>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Yolcular en </a:t>
            </a:r>
            <a:r>
              <a:rPr lang="tr-TR" i="1" dirty="0" err="1">
                <a:latin typeface="Times New Roman" panose="02020603050405020304" pitchFamily="18" charset="0"/>
                <a:cs typeface="Times New Roman" panose="02020603050405020304" pitchFamily="18" charset="0"/>
              </a:rPr>
              <a:t>çokLos</a:t>
            </a:r>
            <a:r>
              <a:rPr lang="tr-TR" i="1" dirty="0">
                <a:latin typeface="Times New Roman" panose="02020603050405020304" pitchFamily="18" charset="0"/>
                <a:cs typeface="Times New Roman" panose="02020603050405020304" pitchFamily="18" charset="0"/>
              </a:rPr>
              <a:t> Angeles Havalimanı'ndan San Francisco Uluslararası Havalimanı'na uçuşa gidiyor. Son 2 yılda yaklaşık 2,9 milyon yolcu taşıdı. Ardından 2,7 milyon yolcu ile Orlando Havaalanı'ndan </a:t>
            </a:r>
            <a:r>
              <a:rPr lang="tr-TR" i="1" dirty="0" err="1">
                <a:latin typeface="Times New Roman" panose="02020603050405020304" pitchFamily="18" charset="0"/>
                <a:cs typeface="Times New Roman" panose="02020603050405020304" pitchFamily="18" charset="0"/>
              </a:rPr>
              <a:t>Hartsfield</a:t>
            </a:r>
            <a:r>
              <a:rPr lang="tr-TR" i="1" dirty="0">
                <a:latin typeface="Times New Roman" panose="02020603050405020304" pitchFamily="18" charset="0"/>
                <a:cs typeface="Times New Roman" panose="02020603050405020304" pitchFamily="18" charset="0"/>
              </a:rPr>
              <a:t> – Jackson Atlanta Uluslararası Havaalanı'na uçuş.</a:t>
            </a:r>
          </a:p>
        </p:txBody>
      </p:sp>
      <p:pic>
        <p:nvPicPr>
          <p:cNvPr id="3" name="İçerik Yer Tutucus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865" y="774519"/>
            <a:ext cx="8255725" cy="3867150"/>
          </a:xfrm>
        </p:spPr>
      </p:pic>
    </p:spTree>
    <p:extLst>
      <p:ext uri="{BB962C8B-B14F-4D97-AF65-F5344CB8AC3E}">
        <p14:creationId xmlns:p14="http://schemas.microsoft.com/office/powerpoint/2010/main" val="41849390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512" y="448503"/>
            <a:ext cx="8031662" cy="4612894"/>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27</a:t>
            </a:fld>
            <a:endParaRPr lang="en-US" sz="2500" dirty="0"/>
          </a:p>
        </p:txBody>
      </p:sp>
      <p:sp>
        <p:nvSpPr>
          <p:cNvPr id="7" name="Metin kutusu 6"/>
          <p:cNvSpPr txBox="1"/>
          <p:nvPr/>
        </p:nvSpPr>
        <p:spPr>
          <a:xfrm>
            <a:off x="489398" y="5278617"/>
            <a:ext cx="11219890" cy="646331"/>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Bu uçuşların hepsi son iki yılda 0 yolcu taşıdı. Çoğu </a:t>
            </a:r>
            <a:r>
              <a:rPr lang="tr-TR" i="1" dirty="0" err="1">
                <a:latin typeface="Times New Roman" panose="02020603050405020304" pitchFamily="18" charset="0"/>
                <a:cs typeface="Times New Roman" panose="02020603050405020304" pitchFamily="18" charset="0"/>
              </a:rPr>
              <a:t>Youngstown</a:t>
            </a:r>
            <a:r>
              <a:rPr lang="tr-TR" i="1" dirty="0">
                <a:latin typeface="Times New Roman" panose="02020603050405020304" pitchFamily="18" charset="0"/>
                <a:cs typeface="Times New Roman" panose="02020603050405020304" pitchFamily="18" charset="0"/>
              </a:rPr>
              <a:t> – </a:t>
            </a:r>
            <a:r>
              <a:rPr lang="tr-TR" i="1" dirty="0" err="1">
                <a:latin typeface="Times New Roman" panose="02020603050405020304" pitchFamily="18" charset="0"/>
                <a:cs typeface="Times New Roman" panose="02020603050405020304" pitchFamily="18" charset="0"/>
              </a:rPr>
              <a:t>Warren</a:t>
            </a:r>
            <a:r>
              <a:rPr lang="tr-TR" i="1" dirty="0">
                <a:latin typeface="Times New Roman" panose="02020603050405020304" pitchFamily="18" charset="0"/>
                <a:cs typeface="Times New Roman" panose="02020603050405020304" pitchFamily="18" charset="0"/>
              </a:rPr>
              <a:t> Bölge Havalimanı'na gitmiş ve bu da onu bu veri setinde en az tercih edilen havaalanı haline getirmiştir.</a:t>
            </a:r>
          </a:p>
        </p:txBody>
      </p:sp>
    </p:spTree>
    <p:extLst>
      <p:ext uri="{BB962C8B-B14F-4D97-AF65-F5344CB8AC3E}">
        <p14:creationId xmlns:p14="http://schemas.microsoft.com/office/powerpoint/2010/main" val="18043567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193" y="489397"/>
            <a:ext cx="9375818" cy="4527292"/>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28</a:t>
            </a:fld>
            <a:endParaRPr lang="en-US" sz="2500" dirty="0"/>
          </a:p>
        </p:txBody>
      </p:sp>
      <p:sp>
        <p:nvSpPr>
          <p:cNvPr id="6" name="Metin kutusu 5"/>
          <p:cNvSpPr txBox="1"/>
          <p:nvPr/>
        </p:nvSpPr>
        <p:spPr>
          <a:xfrm>
            <a:off x="721217" y="5016689"/>
            <a:ext cx="10790105" cy="1200329"/>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Uçuşlarda Yolcu Sayısı ve Mevcut koltuklar arasında büyük bir fark olduğu ortaya çıktı. Hatta çoğu boş seyahat ediyor.</a:t>
            </a:r>
          </a:p>
          <a:p>
            <a:pPr algn="ctr"/>
            <a:r>
              <a:rPr lang="tr-TR" i="1" dirty="0">
                <a:latin typeface="Times New Roman" panose="02020603050405020304" pitchFamily="18" charset="0"/>
                <a:cs typeface="Times New Roman" panose="02020603050405020304" pitchFamily="18" charset="0"/>
              </a:rPr>
              <a:t>Temmuz 2008'in en yoğun ayında uçuşlarda yaklaşık 13 milyon boş koltuk vardı.</a:t>
            </a:r>
          </a:p>
          <a:p>
            <a:pPr algn="ctr"/>
            <a:r>
              <a:rPr lang="tr-TR" i="1" dirty="0">
                <a:latin typeface="Times New Roman" panose="02020603050405020304" pitchFamily="18" charset="0"/>
                <a:cs typeface="Times New Roman" panose="02020603050405020304" pitchFamily="18" charset="0"/>
              </a:rPr>
              <a:t>Ocak 2008'de boş sandalye sayısı 20 milyon + idi.</a:t>
            </a:r>
          </a:p>
        </p:txBody>
      </p:sp>
    </p:spTree>
    <p:extLst>
      <p:ext uri="{BB962C8B-B14F-4D97-AF65-F5344CB8AC3E}">
        <p14:creationId xmlns:p14="http://schemas.microsoft.com/office/powerpoint/2010/main" val="35746971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457" y="513989"/>
            <a:ext cx="9083188" cy="4743754"/>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29</a:t>
            </a:fld>
            <a:endParaRPr lang="en-US" sz="2500" dirty="0"/>
          </a:p>
        </p:txBody>
      </p:sp>
      <p:sp>
        <p:nvSpPr>
          <p:cNvPr id="6" name="Metin kutusu 5"/>
          <p:cNvSpPr txBox="1"/>
          <p:nvPr/>
        </p:nvSpPr>
        <p:spPr>
          <a:xfrm>
            <a:off x="946138" y="5442980"/>
            <a:ext cx="10673827" cy="646331"/>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Bu uçuşlar yolcuların kendisinden daha fazla bagaj taşıdı. Bu uçuşlar bu veri setinde en yüksek boş koltuk sayısına sahiptir.</a:t>
            </a:r>
          </a:p>
        </p:txBody>
      </p:sp>
    </p:spTree>
    <p:extLst>
      <p:ext uri="{BB962C8B-B14F-4D97-AF65-F5344CB8AC3E}">
        <p14:creationId xmlns:p14="http://schemas.microsoft.com/office/powerpoint/2010/main" val="40443502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A62CD4-E18D-4FFA-97CC-CF82BF466194}"/>
              </a:ext>
            </a:extLst>
          </p:cNvPr>
          <p:cNvSpPr>
            <a:spLocks noGrp="1"/>
          </p:cNvSpPr>
          <p:nvPr>
            <p:ph type="title"/>
          </p:nvPr>
        </p:nvSpPr>
        <p:spPr>
          <a:xfrm>
            <a:off x="1517702" y="257361"/>
            <a:ext cx="8610600" cy="1293028"/>
          </a:xfrm>
        </p:spPr>
        <p:txBody>
          <a:bodyPr>
            <a:normAutofit fontScale="90000"/>
          </a:bodyPr>
          <a:lstStyle/>
          <a:p>
            <a:pPr algn="ctr"/>
            <a:r>
              <a:rPr lang="tr-TR" b="1" i="1" dirty="0">
                <a:latin typeface="Times New Roman" panose="02020603050405020304" pitchFamily="18" charset="0"/>
                <a:cs typeface="Times New Roman" panose="02020603050405020304" pitchFamily="18" charset="0"/>
              </a:rPr>
              <a:t>Veri SETİNDE bulunan özellikler hakkında bazı bilgiler</a:t>
            </a:r>
            <a:r>
              <a:rPr lang="tr-TR" b="1" dirty="0"/>
              <a:t>:</a:t>
            </a:r>
          </a:p>
        </p:txBody>
      </p:sp>
      <p:sp>
        <p:nvSpPr>
          <p:cNvPr id="3" name="İçerik Yer Tutucusu 2">
            <a:extLst>
              <a:ext uri="{FF2B5EF4-FFF2-40B4-BE49-F238E27FC236}">
                <a16:creationId xmlns:a16="http://schemas.microsoft.com/office/drawing/2014/main" id="{CC8FEC15-836C-4B09-B911-76038A4AB579}"/>
              </a:ext>
            </a:extLst>
          </p:cNvPr>
          <p:cNvSpPr>
            <a:spLocks noGrp="1"/>
          </p:cNvSpPr>
          <p:nvPr>
            <p:ph idx="1"/>
          </p:nvPr>
        </p:nvSpPr>
        <p:spPr/>
        <p:txBody>
          <a:bodyPr>
            <a:normAutofit fontScale="85000" lnSpcReduction="20000"/>
          </a:bodyPr>
          <a:lstStyle/>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Origin_airport</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Menşei havaalanının üç harfli havaalanı kodu</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Destination_airport</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Hedef havaalanının üç harfli havaalanı kodu</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Origin_city</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Menşe şehir adı</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Destination_city</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Hedef şehir adı</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Passengers</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Başlangıçtan varış noktasına taşınan yolcu sayısı</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Seats</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Başlangıçtan varış noktasına kadar uçuşlarda mevcut koltuk sayısı</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Flights</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Varış noktası ve varış noktası arasındaki uçuş sayısı (bir ay için birden fazla kayıt, birçoğu&gt; 1)</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Distance</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Başlangıç ​​noktası ve varış noktası arasında uçan mesafe (en yakın mile)</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Fly_date</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Uçuşun tarihi </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Origin_population</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ABD Nüfus Sayımı tarafından bildirildiği gibi, şehir nüfusunun kökeni</a:t>
            </a:r>
          </a:p>
          <a:p>
            <a:pPr marL="457200" indent="-457200" fontAlgn="base">
              <a:buFont typeface="+mj-lt"/>
              <a:buAutoNum type="arabicPeriod"/>
            </a:pPr>
            <a:r>
              <a:rPr lang="tr-TR" b="1" i="1" dirty="0" err="1">
                <a:latin typeface="Times New Roman" panose="02020603050405020304" pitchFamily="18" charset="0"/>
                <a:cs typeface="Times New Roman" panose="02020603050405020304" pitchFamily="18" charset="0"/>
              </a:rPr>
              <a:t>Destination_population</a:t>
            </a:r>
            <a:r>
              <a:rPr lang="tr-TR" b="1" i="1" dirty="0">
                <a:latin typeface="Times New Roman" panose="02020603050405020304" pitchFamily="18" charset="0"/>
                <a:cs typeface="Times New Roman" panose="02020603050405020304" pitchFamily="18" charset="0"/>
              </a:rPr>
              <a:t>: </a:t>
            </a:r>
            <a:r>
              <a:rPr lang="tr-TR" i="1" dirty="0">
                <a:latin typeface="Times New Roman" panose="02020603050405020304" pitchFamily="18" charset="0"/>
                <a:cs typeface="Times New Roman" panose="02020603050405020304" pitchFamily="18" charset="0"/>
              </a:rPr>
              <a:t>ABD Nüfus Sayımı tarafından bildirildiği gibi, hedef şehrin nüfusu</a:t>
            </a:r>
          </a:p>
          <a:p>
            <a:endParaRPr lang="tr-TR" dirty="0"/>
          </a:p>
        </p:txBody>
      </p:sp>
      <p:sp>
        <p:nvSpPr>
          <p:cNvPr id="4" name="Slayt Numarası Yer Tutucusu 3"/>
          <p:cNvSpPr>
            <a:spLocks noGrp="1"/>
          </p:cNvSpPr>
          <p:nvPr>
            <p:ph type="sldNum" sz="quarter" idx="12"/>
          </p:nvPr>
        </p:nvSpPr>
        <p:spPr/>
        <p:txBody>
          <a:bodyPr/>
          <a:lstStyle/>
          <a:p>
            <a:fld id="{6D22F896-40B5-4ADD-8801-0D06FADFA095}" type="slidenum">
              <a:rPr lang="en-US" sz="2500" smtClean="0"/>
              <a:t>3</a:t>
            </a:fld>
            <a:endParaRPr lang="en-US" sz="2500" dirty="0"/>
          </a:p>
        </p:txBody>
      </p:sp>
    </p:spTree>
    <p:extLst>
      <p:ext uri="{BB962C8B-B14F-4D97-AF65-F5344CB8AC3E}">
        <p14:creationId xmlns:p14="http://schemas.microsoft.com/office/powerpoint/2010/main" val="19693465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7526" y="530225"/>
            <a:ext cx="9565274" cy="4537495"/>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30</a:t>
            </a:fld>
            <a:endParaRPr lang="en-US" sz="2500" dirty="0"/>
          </a:p>
        </p:txBody>
      </p:sp>
      <p:sp>
        <p:nvSpPr>
          <p:cNvPr id="6" name="Metin kutusu 5"/>
          <p:cNvSpPr txBox="1"/>
          <p:nvPr/>
        </p:nvSpPr>
        <p:spPr>
          <a:xfrm>
            <a:off x="824249" y="5440587"/>
            <a:ext cx="11187448" cy="646331"/>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Bu uçuşlar diğerlerinin arasında en büyük mesafeleri kat eder. Çoğu Hawaii'de bulunan Honolulu Uluslararası Havaalanı'na gidiyor.</a:t>
            </a:r>
          </a:p>
        </p:txBody>
      </p:sp>
    </p:spTree>
    <p:extLst>
      <p:ext uri="{BB962C8B-B14F-4D97-AF65-F5344CB8AC3E}">
        <p14:creationId xmlns:p14="http://schemas.microsoft.com/office/powerpoint/2010/main" val="36621228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931" y="918950"/>
            <a:ext cx="9690596" cy="4685016"/>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31</a:t>
            </a:fld>
            <a:endParaRPr lang="en-US" sz="2500" dirty="0"/>
          </a:p>
        </p:txBody>
      </p:sp>
      <p:sp>
        <p:nvSpPr>
          <p:cNvPr id="8" name="Metin kutusu 7"/>
          <p:cNvSpPr txBox="1"/>
          <p:nvPr/>
        </p:nvSpPr>
        <p:spPr>
          <a:xfrm>
            <a:off x="6496595" y="5662543"/>
            <a:ext cx="5695405" cy="369332"/>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Mesafenin Açıkça Etkisi Yolcu uçuşlarına etki eder.</a:t>
            </a:r>
          </a:p>
        </p:txBody>
      </p:sp>
    </p:spTree>
    <p:extLst>
      <p:ext uri="{BB962C8B-B14F-4D97-AF65-F5344CB8AC3E}">
        <p14:creationId xmlns:p14="http://schemas.microsoft.com/office/powerpoint/2010/main" val="37298696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094704" y="640852"/>
            <a:ext cx="10117779" cy="4685850"/>
          </a:xfrm>
          <a:prstGeom prst="rect">
            <a:avLst/>
          </a:prstGeom>
        </p:spPr>
      </p:pic>
      <p:sp>
        <p:nvSpPr>
          <p:cNvPr id="4" name="Slayt Numarası Yer Tutucusu 3"/>
          <p:cNvSpPr>
            <a:spLocks noGrp="1"/>
          </p:cNvSpPr>
          <p:nvPr>
            <p:ph type="sldNum" sz="quarter" idx="12"/>
          </p:nvPr>
        </p:nvSpPr>
        <p:spPr/>
        <p:txBody>
          <a:bodyPr/>
          <a:lstStyle/>
          <a:p>
            <a:fld id="{6D22F896-40B5-4ADD-8801-0D06FADFA095}" type="slidenum">
              <a:rPr lang="en-US" sz="2500" smtClean="0"/>
              <a:t>32</a:t>
            </a:fld>
            <a:endParaRPr lang="en-US" sz="2500" dirty="0"/>
          </a:p>
        </p:txBody>
      </p:sp>
      <p:sp>
        <p:nvSpPr>
          <p:cNvPr id="2" name="Metin kutusu 1"/>
          <p:cNvSpPr txBox="1"/>
          <p:nvPr/>
        </p:nvSpPr>
        <p:spPr>
          <a:xfrm>
            <a:off x="4271553" y="5326702"/>
            <a:ext cx="6940930" cy="646331"/>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Değişkenlerin birbirine bağımlılığı gibi çoğu bilgi bu grafik aracılığıyla açıklayıcıdır. Bu grafik yukarıdaki grafiklerin bilgilerini özetler.</a:t>
            </a:r>
          </a:p>
        </p:txBody>
      </p:sp>
    </p:spTree>
    <p:extLst>
      <p:ext uri="{BB962C8B-B14F-4D97-AF65-F5344CB8AC3E}">
        <p14:creationId xmlns:p14="http://schemas.microsoft.com/office/powerpoint/2010/main" val="1342308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mtClean="0"/>
              <a:t>33</a:t>
            </a:fld>
            <a:endParaRPr lang="en-US" dirty="0"/>
          </a:p>
        </p:txBody>
      </p:sp>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965" y="1011981"/>
            <a:ext cx="10180517" cy="4022725"/>
          </a:xfrm>
        </p:spPr>
      </p:pic>
      <p:sp>
        <p:nvSpPr>
          <p:cNvPr id="8" name="Metin kutusu 7"/>
          <p:cNvSpPr txBox="1"/>
          <p:nvPr/>
        </p:nvSpPr>
        <p:spPr>
          <a:xfrm>
            <a:off x="927463" y="5285580"/>
            <a:ext cx="10162903" cy="923330"/>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Miami den kalan uçuşların yıllara göre yolcu sayısını bize  göstermektedir. Uçuşlarda en fazla yolcu sayısı 1999 da 2360 yolcu ile gerçekleştirilmiştir. Daha sonra yolcu sayısı azalmıştır. En az uçuş 2007 yılında 187 yolcu ile yapılmıştır. Burada yolcu sayısı ile o yılın medyan değerlerine göre alınmıştır. </a:t>
            </a:r>
          </a:p>
        </p:txBody>
      </p:sp>
    </p:spTree>
    <p:extLst>
      <p:ext uri="{BB962C8B-B14F-4D97-AF65-F5344CB8AC3E}">
        <p14:creationId xmlns:p14="http://schemas.microsoft.com/office/powerpoint/2010/main" val="3633277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6D22F896-40B5-4ADD-8801-0D06FADFA095}" type="slidenum">
              <a:rPr lang="en-US" smtClean="0"/>
              <a:t>34</a:t>
            </a:fld>
            <a:endParaRPr lang="en-US" dirty="0"/>
          </a:p>
        </p:txBody>
      </p:sp>
      <p:pic>
        <p:nvPicPr>
          <p:cNvPr id="9" name="5D0294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9898" y="213406"/>
            <a:ext cx="10402585" cy="4463097"/>
          </a:xfrm>
        </p:spPr>
      </p:pic>
      <p:sp>
        <p:nvSpPr>
          <p:cNvPr id="10" name="Metin kutusu 9"/>
          <p:cNvSpPr txBox="1"/>
          <p:nvPr/>
        </p:nvSpPr>
        <p:spPr>
          <a:xfrm>
            <a:off x="809899" y="5460274"/>
            <a:ext cx="10071462" cy="923330"/>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Yolcu sayısı ile uçaktaki koltuk sayılarını karşılaştırdık. 1996 yılından sonra yolcu sayısı artmaya başlamıştır. Genelde en fazla yolcu sayısı Orlando. New York, Los Angeles ,Chicago ,Boston gibi şehirlere yapılmıştır.</a:t>
            </a:r>
          </a:p>
        </p:txBody>
      </p:sp>
    </p:spTree>
    <p:extLst>
      <p:ext uri="{BB962C8B-B14F-4D97-AF65-F5344CB8AC3E}">
        <p14:creationId xmlns:p14="http://schemas.microsoft.com/office/powerpoint/2010/main" val="5090118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0">
                <p:cTn id="7"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64705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6652" y="182881"/>
            <a:ext cx="10019211" cy="4900226"/>
          </a:xfrm>
        </p:spPr>
      </p:pic>
      <p:sp>
        <p:nvSpPr>
          <p:cNvPr id="4" name="Slayt Numarası Yer Tutucusu 3"/>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Metin kutusu 5"/>
          <p:cNvSpPr txBox="1"/>
          <p:nvPr/>
        </p:nvSpPr>
        <p:spPr>
          <a:xfrm>
            <a:off x="966652" y="5442018"/>
            <a:ext cx="10245831" cy="1200329"/>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Bu grafikte yıllara göre Miami </a:t>
            </a:r>
            <a:r>
              <a:rPr lang="tr-TR" i="1" dirty="0" err="1">
                <a:latin typeface="Times New Roman" panose="02020603050405020304" pitchFamily="18" charset="0"/>
                <a:cs typeface="Times New Roman" panose="02020603050405020304" pitchFamily="18" charset="0"/>
              </a:rPr>
              <a:t>şehirini</a:t>
            </a:r>
            <a:r>
              <a:rPr lang="tr-TR" i="1" dirty="0">
                <a:latin typeface="Times New Roman" panose="02020603050405020304" pitchFamily="18" charset="0"/>
                <a:cs typeface="Times New Roman" panose="02020603050405020304" pitchFamily="18" charset="0"/>
              </a:rPr>
              <a:t> nüfusunu arttığını görüyoruz. Aynı şekilde yıllar </a:t>
            </a:r>
            <a:r>
              <a:rPr lang="tr-TR" i="1" dirty="0" err="1">
                <a:latin typeface="Times New Roman" panose="02020603050405020304" pitchFamily="18" charset="0"/>
                <a:cs typeface="Times New Roman" panose="02020603050405020304" pitchFamily="18" charset="0"/>
              </a:rPr>
              <a:t>gectikce</a:t>
            </a:r>
            <a:r>
              <a:rPr lang="tr-TR" i="1" dirty="0">
                <a:latin typeface="Times New Roman" panose="02020603050405020304" pitchFamily="18" charset="0"/>
                <a:cs typeface="Times New Roman" panose="02020603050405020304" pitchFamily="18" charset="0"/>
              </a:rPr>
              <a:t> yolcu sayısı da artmaktadır. Genel de  azla yolcu sayısı şehri nüfusu 8 milyon ve ustu olan şehirlerde en fazla yolcu sayısı görülmektedir.</a:t>
            </a:r>
          </a:p>
          <a:p>
            <a:endParaRPr lang="tr-TR" dirty="0"/>
          </a:p>
        </p:txBody>
      </p:sp>
    </p:spTree>
    <p:extLst>
      <p:ext uri="{BB962C8B-B14F-4D97-AF65-F5344CB8AC3E}">
        <p14:creationId xmlns:p14="http://schemas.microsoft.com/office/powerpoint/2010/main" val="21507988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70816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9714" y="222069"/>
            <a:ext cx="10232769" cy="4810897"/>
          </a:xfrm>
        </p:spPr>
      </p:pic>
      <p:sp>
        <p:nvSpPr>
          <p:cNvPr id="4" name="Slayt Numarası Yer Tutucusu 3"/>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Metin kutusu 5"/>
          <p:cNvSpPr txBox="1"/>
          <p:nvPr/>
        </p:nvSpPr>
        <p:spPr>
          <a:xfrm>
            <a:off x="1593669" y="5579723"/>
            <a:ext cx="10337074" cy="646331"/>
          </a:xfrm>
          <a:prstGeom prst="rect">
            <a:avLst/>
          </a:prstGeom>
          <a:noFill/>
        </p:spPr>
        <p:txBody>
          <a:bodyPr wrap="square" rtlCol="0">
            <a:spAutoFit/>
          </a:bodyPr>
          <a:lstStyle/>
          <a:p>
            <a:pPr algn="ctr"/>
            <a:r>
              <a:rPr lang="tr-TR" i="1" dirty="0">
                <a:latin typeface="Times New Roman" panose="02020603050405020304" pitchFamily="18" charset="0"/>
                <a:cs typeface="Times New Roman" panose="02020603050405020304" pitchFamily="18" charset="0"/>
              </a:rPr>
              <a:t>Uçuş sayısına göre koltuk doluluk oranlarını grafiği göstermektedir. Koltuk doluluk oranları fazla olan şehirlerde genelde uçuş sayısı fazladır. </a:t>
            </a:r>
          </a:p>
        </p:txBody>
      </p:sp>
    </p:spTree>
    <p:extLst>
      <p:ext uri="{BB962C8B-B14F-4D97-AF65-F5344CB8AC3E}">
        <p14:creationId xmlns:p14="http://schemas.microsoft.com/office/powerpoint/2010/main" val="30204151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6F493E-F823-417D-8DE0-B31ACBC8CE13}"/>
              </a:ext>
            </a:extLst>
          </p:cNvPr>
          <p:cNvSpPr>
            <a:spLocks noGrp="1"/>
          </p:cNvSpPr>
          <p:nvPr>
            <p:ph type="title"/>
          </p:nvPr>
        </p:nvSpPr>
        <p:spPr>
          <a:xfrm>
            <a:off x="2042582" y="0"/>
            <a:ext cx="8610600" cy="1293028"/>
          </a:xfrm>
        </p:spPr>
        <p:txBody>
          <a:bodyPr/>
          <a:lstStyle/>
          <a:p>
            <a:pPr algn="ctr"/>
            <a:r>
              <a:rPr lang="tr-TR" b="1" i="1" dirty="0">
                <a:latin typeface="Times New Roman" panose="02020603050405020304" pitchFamily="18" charset="0"/>
                <a:cs typeface="Times New Roman" panose="02020603050405020304" pitchFamily="18" charset="0"/>
              </a:rPr>
              <a:t>Kaynaklar</a:t>
            </a:r>
          </a:p>
        </p:txBody>
      </p:sp>
      <p:sp>
        <p:nvSpPr>
          <p:cNvPr id="3" name="İçerik Yer Tutucusu 2">
            <a:extLst>
              <a:ext uri="{FF2B5EF4-FFF2-40B4-BE49-F238E27FC236}">
                <a16:creationId xmlns:a16="http://schemas.microsoft.com/office/drawing/2014/main" id="{FD483433-3977-44A2-8DBF-9BBE74F8FA67}"/>
              </a:ext>
            </a:extLst>
          </p:cNvPr>
          <p:cNvSpPr>
            <a:spLocks noGrp="1"/>
          </p:cNvSpPr>
          <p:nvPr>
            <p:ph idx="1"/>
          </p:nvPr>
        </p:nvSpPr>
        <p:spPr/>
        <p:txBody>
          <a:bodyPr>
            <a:normAutofit/>
          </a:bodyPr>
          <a:lstStyle/>
          <a:p>
            <a:r>
              <a:rPr lang="tr-TR" altLang="tr-TR" i="1" dirty="0">
                <a:solidFill>
                  <a:schemeClr val="tx1">
                    <a:lumMod val="95000"/>
                  </a:schemeClr>
                </a:solidFill>
                <a:latin typeface="Times New Roman" panose="02020603050405020304" pitchFamily="18" charset="0"/>
                <a:cs typeface="Times New Roman" panose="02020603050405020304" pitchFamily="18" charset="0"/>
              </a:rPr>
              <a:t>H. </a:t>
            </a:r>
            <a:r>
              <a:rPr lang="tr-TR" altLang="tr-TR" i="1" dirty="0" err="1">
                <a:solidFill>
                  <a:schemeClr val="tx1">
                    <a:lumMod val="95000"/>
                  </a:schemeClr>
                </a:solidFill>
                <a:latin typeface="Times New Roman" panose="02020603050405020304" pitchFamily="18" charset="0"/>
                <a:cs typeface="Times New Roman" panose="02020603050405020304" pitchFamily="18" charset="0"/>
              </a:rPr>
              <a:t>Wickham</a:t>
            </a:r>
            <a:r>
              <a:rPr lang="tr-TR" altLang="tr-TR" i="1" dirty="0">
                <a:solidFill>
                  <a:schemeClr val="tx1">
                    <a:lumMod val="95000"/>
                  </a:schemeClr>
                </a:solidFill>
                <a:latin typeface="Times New Roman" panose="02020603050405020304" pitchFamily="18" charset="0"/>
                <a:cs typeface="Times New Roman" panose="02020603050405020304" pitchFamily="18" charset="0"/>
              </a:rPr>
              <a:t>. </a:t>
            </a:r>
            <a:r>
              <a:rPr lang="tr-TR" altLang="tr-TR" b="1" i="1" dirty="0">
                <a:solidFill>
                  <a:schemeClr val="accent2">
                    <a:lumMod val="60000"/>
                    <a:lumOff val="40000"/>
                  </a:schemeClr>
                </a:solidFill>
                <a:latin typeface="Times New Roman" panose="02020603050405020304" pitchFamily="18" charset="0"/>
                <a:cs typeface="Times New Roman" panose="02020603050405020304" pitchFamily="18" charset="0"/>
              </a:rPr>
              <a:t>ggplot2</a:t>
            </a:r>
            <a:r>
              <a:rPr lang="tr-TR" altLang="tr-TR" i="1" dirty="0">
                <a:solidFill>
                  <a:schemeClr val="tx1">
                    <a:lumMod val="95000"/>
                  </a:schemeClr>
                </a:solidFill>
                <a:latin typeface="Times New Roman" panose="02020603050405020304" pitchFamily="18" charset="0"/>
                <a:cs typeface="Times New Roman" panose="02020603050405020304" pitchFamily="18" charset="0"/>
              </a:rPr>
              <a:t>: </a:t>
            </a:r>
            <a:r>
              <a:rPr lang="tr-TR" altLang="tr-TR" i="1" dirty="0" err="1">
                <a:solidFill>
                  <a:schemeClr val="tx1">
                    <a:lumMod val="95000"/>
                  </a:schemeClr>
                </a:solidFill>
                <a:latin typeface="Times New Roman" panose="02020603050405020304" pitchFamily="18" charset="0"/>
                <a:cs typeface="Times New Roman" panose="02020603050405020304" pitchFamily="18" charset="0"/>
              </a:rPr>
              <a:t>Elegant</a:t>
            </a:r>
            <a:r>
              <a:rPr lang="tr-TR" altLang="tr-TR" i="1" dirty="0">
                <a:solidFill>
                  <a:schemeClr val="tx1">
                    <a:lumMod val="95000"/>
                  </a:schemeClr>
                </a:solidFill>
                <a:latin typeface="Times New Roman" panose="02020603050405020304" pitchFamily="18" charset="0"/>
                <a:cs typeface="Times New Roman" panose="02020603050405020304" pitchFamily="18" charset="0"/>
              </a:rPr>
              <a:t> Graphics </a:t>
            </a:r>
            <a:r>
              <a:rPr lang="tr-TR" altLang="tr-TR" i="1" dirty="0" err="1">
                <a:solidFill>
                  <a:schemeClr val="tx1">
                    <a:lumMod val="95000"/>
                  </a:schemeClr>
                </a:solidFill>
                <a:latin typeface="Times New Roman" panose="02020603050405020304" pitchFamily="18" charset="0"/>
                <a:cs typeface="Times New Roman" panose="02020603050405020304" pitchFamily="18" charset="0"/>
              </a:rPr>
              <a:t>for</a:t>
            </a:r>
            <a:r>
              <a:rPr lang="tr-TR" altLang="tr-TR" i="1" dirty="0">
                <a:solidFill>
                  <a:schemeClr val="tx1">
                    <a:lumMod val="95000"/>
                  </a:schemeClr>
                </a:solidFill>
                <a:latin typeface="Times New Roman" panose="02020603050405020304" pitchFamily="18" charset="0"/>
                <a:cs typeface="Times New Roman" panose="02020603050405020304" pitchFamily="18" charset="0"/>
              </a:rPr>
              <a:t> Data Analysis. </a:t>
            </a:r>
            <a:r>
              <a:rPr lang="tr-TR" altLang="tr-TR" i="1" dirty="0" err="1">
                <a:solidFill>
                  <a:schemeClr val="tx1">
                    <a:lumMod val="95000"/>
                  </a:schemeClr>
                </a:solidFill>
                <a:latin typeface="Times New Roman" panose="02020603050405020304" pitchFamily="18" charset="0"/>
                <a:cs typeface="Times New Roman" panose="02020603050405020304" pitchFamily="18" charset="0"/>
              </a:rPr>
              <a:t>Springer-Verlag</a:t>
            </a:r>
            <a:r>
              <a:rPr lang="tr-TR" altLang="tr-TR" i="1" dirty="0">
                <a:solidFill>
                  <a:schemeClr val="tx1">
                    <a:lumMod val="95000"/>
                  </a:schemeClr>
                </a:solidFill>
                <a:latin typeface="Times New Roman" panose="02020603050405020304" pitchFamily="18" charset="0"/>
                <a:cs typeface="Times New Roman" panose="02020603050405020304" pitchFamily="18" charset="0"/>
              </a:rPr>
              <a:t> New York, 2016</a:t>
            </a:r>
          </a:p>
          <a:p>
            <a:pPr fontAlgn="base"/>
            <a:r>
              <a:rPr lang="tr-TR" i="1" dirty="0" err="1">
                <a:solidFill>
                  <a:schemeClr val="tx1">
                    <a:lumMod val="95000"/>
                  </a:schemeClr>
                </a:solidFill>
                <a:latin typeface="Times New Roman" panose="02020603050405020304" pitchFamily="18" charset="0"/>
                <a:cs typeface="Times New Roman" panose="02020603050405020304" pitchFamily="18" charset="0"/>
              </a:rPr>
              <a:t>Hadley</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Wickham</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Romain</a:t>
            </a:r>
            <a:r>
              <a:rPr lang="tr-TR" i="1" dirty="0">
                <a:solidFill>
                  <a:schemeClr val="tx1">
                    <a:lumMod val="95000"/>
                  </a:schemeClr>
                </a:solidFill>
                <a:latin typeface="Times New Roman" panose="02020603050405020304" pitchFamily="18" charset="0"/>
                <a:cs typeface="Times New Roman" panose="02020603050405020304" pitchFamily="18" charset="0"/>
              </a:rPr>
              <a:t> François, </a:t>
            </a:r>
            <a:r>
              <a:rPr lang="tr-TR" i="1" dirty="0" err="1">
                <a:solidFill>
                  <a:schemeClr val="tx1">
                    <a:lumMod val="95000"/>
                  </a:schemeClr>
                </a:solidFill>
                <a:latin typeface="Times New Roman" panose="02020603050405020304" pitchFamily="18" charset="0"/>
                <a:cs typeface="Times New Roman" panose="02020603050405020304" pitchFamily="18" charset="0"/>
              </a:rPr>
              <a:t>Lionel</a:t>
            </a:r>
            <a:r>
              <a:rPr lang="tr-TR" i="1" dirty="0">
                <a:solidFill>
                  <a:schemeClr val="tx1">
                    <a:lumMod val="95000"/>
                  </a:schemeClr>
                </a:solidFill>
                <a:latin typeface="Times New Roman" panose="02020603050405020304" pitchFamily="18" charset="0"/>
                <a:cs typeface="Times New Roman" panose="02020603050405020304" pitchFamily="18" charset="0"/>
              </a:rPr>
              <a:t> Henry </a:t>
            </a:r>
            <a:r>
              <a:rPr lang="tr-TR" i="1" dirty="0" err="1">
                <a:solidFill>
                  <a:schemeClr val="tx1">
                    <a:lumMod val="95000"/>
                  </a:schemeClr>
                </a:solidFill>
                <a:latin typeface="Times New Roman" panose="02020603050405020304" pitchFamily="18" charset="0"/>
                <a:cs typeface="Times New Roman" panose="02020603050405020304" pitchFamily="18" charset="0"/>
              </a:rPr>
              <a:t>and</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Kirill</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Müller</a:t>
            </a:r>
            <a:br>
              <a:rPr lang="tr-TR" i="1" dirty="0">
                <a:solidFill>
                  <a:schemeClr val="tx1">
                    <a:lumMod val="95000"/>
                  </a:schemeClr>
                </a:solidFill>
                <a:latin typeface="Times New Roman" panose="02020603050405020304" pitchFamily="18" charset="0"/>
                <a:cs typeface="Times New Roman" panose="02020603050405020304" pitchFamily="18" charset="0"/>
              </a:rPr>
            </a:br>
            <a:r>
              <a:rPr lang="tr-TR" i="1" dirty="0">
                <a:solidFill>
                  <a:schemeClr val="tx1">
                    <a:lumMod val="95000"/>
                  </a:schemeClr>
                </a:solidFill>
                <a:latin typeface="Times New Roman" panose="02020603050405020304" pitchFamily="18" charset="0"/>
                <a:cs typeface="Times New Roman" panose="02020603050405020304" pitchFamily="18" charset="0"/>
              </a:rPr>
              <a:t>  (2019). </a:t>
            </a:r>
            <a:r>
              <a:rPr lang="tr-TR" b="1" i="1" dirty="0" err="1">
                <a:solidFill>
                  <a:schemeClr val="accent2">
                    <a:lumMod val="60000"/>
                    <a:lumOff val="40000"/>
                  </a:schemeClr>
                </a:solidFill>
                <a:latin typeface="Times New Roman" panose="02020603050405020304" pitchFamily="18" charset="0"/>
                <a:cs typeface="Times New Roman" panose="02020603050405020304" pitchFamily="18" charset="0"/>
              </a:rPr>
              <a:t>dplyr</a:t>
            </a:r>
            <a:r>
              <a:rPr lang="tr-TR" i="1" dirty="0">
                <a:solidFill>
                  <a:schemeClr val="tx1">
                    <a:lumMod val="95000"/>
                  </a:schemeClr>
                </a:solidFill>
                <a:latin typeface="Times New Roman" panose="02020603050405020304" pitchFamily="18" charset="0"/>
                <a:cs typeface="Times New Roman" panose="02020603050405020304" pitchFamily="18" charset="0"/>
              </a:rPr>
              <a:t>: A </a:t>
            </a:r>
            <a:r>
              <a:rPr lang="tr-TR" i="1" dirty="0" err="1">
                <a:solidFill>
                  <a:schemeClr val="tx1">
                    <a:lumMod val="95000"/>
                  </a:schemeClr>
                </a:solidFill>
                <a:latin typeface="Times New Roman" panose="02020603050405020304" pitchFamily="18" charset="0"/>
                <a:cs typeface="Times New Roman" panose="02020603050405020304" pitchFamily="18" charset="0"/>
              </a:rPr>
              <a:t>Grammar</a:t>
            </a:r>
            <a:r>
              <a:rPr lang="tr-TR" i="1" dirty="0">
                <a:solidFill>
                  <a:schemeClr val="tx1">
                    <a:lumMod val="95000"/>
                  </a:schemeClr>
                </a:solidFill>
                <a:latin typeface="Times New Roman" panose="02020603050405020304" pitchFamily="18" charset="0"/>
                <a:cs typeface="Times New Roman" panose="02020603050405020304" pitchFamily="18" charset="0"/>
              </a:rPr>
              <a:t> of Data </a:t>
            </a:r>
            <a:r>
              <a:rPr lang="tr-TR" i="1" dirty="0" err="1">
                <a:solidFill>
                  <a:schemeClr val="tx1">
                    <a:lumMod val="95000"/>
                  </a:schemeClr>
                </a:solidFill>
                <a:latin typeface="Times New Roman" panose="02020603050405020304" pitchFamily="18" charset="0"/>
                <a:cs typeface="Times New Roman" panose="02020603050405020304" pitchFamily="18" charset="0"/>
              </a:rPr>
              <a:t>Manipulation</a:t>
            </a:r>
            <a:r>
              <a:rPr lang="tr-TR" i="1" dirty="0">
                <a:solidFill>
                  <a:schemeClr val="tx1">
                    <a:lumMod val="95000"/>
                  </a:schemeClr>
                </a:solidFill>
                <a:latin typeface="Times New Roman" panose="02020603050405020304" pitchFamily="18" charset="0"/>
                <a:cs typeface="Times New Roman" panose="02020603050405020304" pitchFamily="18" charset="0"/>
              </a:rPr>
              <a:t>. R </a:t>
            </a:r>
            <a:r>
              <a:rPr lang="tr-TR" i="1" dirty="0" err="1">
                <a:solidFill>
                  <a:schemeClr val="tx1">
                    <a:lumMod val="95000"/>
                  </a:schemeClr>
                </a:solidFill>
                <a:latin typeface="Times New Roman" panose="02020603050405020304" pitchFamily="18" charset="0"/>
                <a:cs typeface="Times New Roman" panose="02020603050405020304" pitchFamily="18" charset="0"/>
              </a:rPr>
              <a:t>package</a:t>
            </a:r>
            <a:br>
              <a:rPr lang="tr-TR" i="1" dirty="0">
                <a:solidFill>
                  <a:schemeClr val="tx1">
                    <a:lumMod val="95000"/>
                  </a:schemeClr>
                </a:solidFill>
                <a:latin typeface="Times New Roman" panose="02020603050405020304" pitchFamily="18" charset="0"/>
                <a:cs typeface="Times New Roman" panose="02020603050405020304" pitchFamily="18" charset="0"/>
              </a:rPr>
            </a:br>
            <a:r>
              <a:rPr lang="tr-TR" i="1" dirty="0" err="1">
                <a:solidFill>
                  <a:schemeClr val="tx1">
                    <a:lumMod val="95000"/>
                  </a:schemeClr>
                </a:solidFill>
                <a:latin typeface="Times New Roman" panose="02020603050405020304" pitchFamily="18" charset="0"/>
                <a:cs typeface="Times New Roman" panose="02020603050405020304" pitchFamily="18" charset="0"/>
              </a:rPr>
              <a:t>version</a:t>
            </a:r>
            <a:r>
              <a:rPr lang="tr-TR" i="1" dirty="0">
                <a:solidFill>
                  <a:schemeClr val="tx1">
                    <a:lumMod val="95000"/>
                  </a:schemeClr>
                </a:solidFill>
                <a:latin typeface="Times New Roman" panose="02020603050405020304" pitchFamily="18" charset="0"/>
                <a:cs typeface="Times New Roman" panose="02020603050405020304" pitchFamily="18" charset="0"/>
              </a:rPr>
              <a:t> 0.8.3. </a:t>
            </a:r>
            <a:r>
              <a:rPr lang="tr-TR" i="1" dirty="0">
                <a:solidFill>
                  <a:schemeClr val="tx1">
                    <a:lumMod val="95000"/>
                  </a:schemeClr>
                </a:solidFill>
                <a:latin typeface="Times New Roman" panose="02020603050405020304" pitchFamily="18" charset="0"/>
                <a:cs typeface="Times New Roman" panose="02020603050405020304" pitchFamily="18" charset="0"/>
                <a:hlinkClick r:id="rId2"/>
              </a:rPr>
              <a:t>https://CRAN.R-project.org/package=dplyr</a:t>
            </a:r>
            <a:endParaRPr lang="tr-TR" i="1" dirty="0">
              <a:solidFill>
                <a:schemeClr val="tx1">
                  <a:lumMod val="95000"/>
                </a:schemeClr>
              </a:solidFill>
              <a:latin typeface="Times New Roman" panose="02020603050405020304" pitchFamily="18" charset="0"/>
              <a:cs typeface="Times New Roman" panose="02020603050405020304" pitchFamily="18" charset="0"/>
            </a:endParaRPr>
          </a:p>
          <a:p>
            <a:pPr fontAlgn="base"/>
            <a:r>
              <a:rPr lang="tr-TR" i="1" dirty="0" err="1">
                <a:solidFill>
                  <a:schemeClr val="tx1">
                    <a:lumMod val="95000"/>
                  </a:schemeClr>
                </a:solidFill>
                <a:latin typeface="Times New Roman" panose="02020603050405020304" pitchFamily="18" charset="0"/>
                <a:cs typeface="Times New Roman" panose="02020603050405020304" pitchFamily="18" charset="0"/>
              </a:rPr>
              <a:t>Adrian</a:t>
            </a:r>
            <a:r>
              <a:rPr lang="tr-TR" i="1" dirty="0">
                <a:solidFill>
                  <a:schemeClr val="tx1">
                    <a:lumMod val="95000"/>
                  </a:schemeClr>
                </a:solidFill>
                <a:latin typeface="Times New Roman" panose="02020603050405020304" pitchFamily="18" charset="0"/>
                <a:cs typeface="Times New Roman" panose="02020603050405020304" pitchFamily="18" charset="0"/>
              </a:rPr>
              <a:t> A. </a:t>
            </a:r>
            <a:r>
              <a:rPr lang="tr-TR" i="1" dirty="0" err="1">
                <a:solidFill>
                  <a:schemeClr val="tx1">
                    <a:lumMod val="95000"/>
                  </a:schemeClr>
                </a:solidFill>
                <a:latin typeface="Times New Roman" panose="02020603050405020304" pitchFamily="18" charset="0"/>
                <a:cs typeface="Times New Roman" panose="02020603050405020304" pitchFamily="18" charset="0"/>
              </a:rPr>
              <a:t>Dragulescu</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and</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Cole</a:t>
            </a:r>
            <a:r>
              <a:rPr lang="tr-TR" i="1" dirty="0">
                <a:solidFill>
                  <a:schemeClr val="tx1">
                    <a:lumMod val="95000"/>
                  </a:schemeClr>
                </a:solidFill>
                <a:latin typeface="Times New Roman" panose="02020603050405020304" pitchFamily="18" charset="0"/>
                <a:cs typeface="Times New Roman" panose="02020603050405020304" pitchFamily="18" charset="0"/>
              </a:rPr>
              <a:t> </a:t>
            </a:r>
            <a:r>
              <a:rPr lang="tr-TR" i="1" dirty="0" err="1">
                <a:solidFill>
                  <a:schemeClr val="tx1">
                    <a:lumMod val="95000"/>
                  </a:schemeClr>
                </a:solidFill>
                <a:latin typeface="Times New Roman" panose="02020603050405020304" pitchFamily="18" charset="0"/>
                <a:cs typeface="Times New Roman" panose="02020603050405020304" pitchFamily="18" charset="0"/>
              </a:rPr>
              <a:t>Arendt</a:t>
            </a:r>
            <a:r>
              <a:rPr lang="tr-TR" i="1" dirty="0">
                <a:solidFill>
                  <a:schemeClr val="tx1">
                    <a:lumMod val="95000"/>
                  </a:schemeClr>
                </a:solidFill>
                <a:latin typeface="Times New Roman" panose="02020603050405020304" pitchFamily="18" charset="0"/>
                <a:cs typeface="Times New Roman" panose="02020603050405020304" pitchFamily="18" charset="0"/>
              </a:rPr>
              <a:t> (2018). </a:t>
            </a:r>
            <a:r>
              <a:rPr lang="tr-TR" b="1" i="1" dirty="0" err="1">
                <a:solidFill>
                  <a:schemeClr val="accent2">
                    <a:lumMod val="60000"/>
                    <a:lumOff val="40000"/>
                  </a:schemeClr>
                </a:solidFill>
                <a:latin typeface="Times New Roman" panose="02020603050405020304" pitchFamily="18" charset="0"/>
                <a:cs typeface="Times New Roman" panose="02020603050405020304" pitchFamily="18" charset="0"/>
              </a:rPr>
              <a:t>xlsx</a:t>
            </a:r>
            <a:r>
              <a:rPr lang="tr-TR" i="1" dirty="0">
                <a:solidFill>
                  <a:schemeClr val="tx1">
                    <a:lumMod val="95000"/>
                  </a:schemeClr>
                </a:solidFill>
                <a:latin typeface="Times New Roman" panose="02020603050405020304" pitchFamily="18" charset="0"/>
                <a:cs typeface="Times New Roman" panose="02020603050405020304" pitchFamily="18" charset="0"/>
              </a:rPr>
              <a:t>: Read, Write,</a:t>
            </a:r>
            <a:br>
              <a:rPr lang="tr-TR" i="1" dirty="0">
                <a:solidFill>
                  <a:schemeClr val="tx1">
                    <a:lumMod val="95000"/>
                  </a:schemeClr>
                </a:solidFill>
                <a:latin typeface="Times New Roman" panose="02020603050405020304" pitchFamily="18" charset="0"/>
                <a:cs typeface="Times New Roman" panose="02020603050405020304" pitchFamily="18" charset="0"/>
              </a:rPr>
            </a:br>
            <a:r>
              <a:rPr lang="tr-TR" i="1" dirty="0">
                <a:solidFill>
                  <a:schemeClr val="tx1">
                    <a:lumMod val="95000"/>
                  </a:schemeClr>
                </a:solidFill>
                <a:latin typeface="Times New Roman" panose="02020603050405020304" pitchFamily="18" charset="0"/>
                <a:cs typeface="Times New Roman" panose="02020603050405020304" pitchFamily="18" charset="0"/>
              </a:rPr>
              <a:t> Format Excel 2007 </a:t>
            </a:r>
            <a:r>
              <a:rPr lang="tr-TR" i="1" dirty="0" err="1">
                <a:solidFill>
                  <a:schemeClr val="tx1">
                    <a:lumMod val="95000"/>
                  </a:schemeClr>
                </a:solidFill>
                <a:latin typeface="Times New Roman" panose="02020603050405020304" pitchFamily="18" charset="0"/>
                <a:cs typeface="Times New Roman" panose="02020603050405020304" pitchFamily="18" charset="0"/>
              </a:rPr>
              <a:t>and</a:t>
            </a:r>
            <a:r>
              <a:rPr lang="tr-TR" i="1" dirty="0">
                <a:solidFill>
                  <a:schemeClr val="tx1">
                    <a:lumMod val="95000"/>
                  </a:schemeClr>
                </a:solidFill>
                <a:latin typeface="Times New Roman" panose="02020603050405020304" pitchFamily="18" charset="0"/>
                <a:cs typeface="Times New Roman" panose="02020603050405020304" pitchFamily="18" charset="0"/>
              </a:rPr>
              <a:t> Excel 97/2000/XP/2003 </a:t>
            </a:r>
            <a:r>
              <a:rPr lang="tr-TR" i="1" dirty="0" err="1">
                <a:solidFill>
                  <a:schemeClr val="tx1">
                    <a:lumMod val="95000"/>
                  </a:schemeClr>
                </a:solidFill>
                <a:latin typeface="Times New Roman" panose="02020603050405020304" pitchFamily="18" charset="0"/>
                <a:cs typeface="Times New Roman" panose="02020603050405020304" pitchFamily="18" charset="0"/>
              </a:rPr>
              <a:t>Files</a:t>
            </a:r>
            <a:r>
              <a:rPr lang="tr-TR" i="1" dirty="0">
                <a:solidFill>
                  <a:schemeClr val="tx1">
                    <a:lumMod val="95000"/>
                  </a:schemeClr>
                </a:solidFill>
                <a:latin typeface="Times New Roman" panose="02020603050405020304" pitchFamily="18" charset="0"/>
                <a:cs typeface="Times New Roman" panose="02020603050405020304" pitchFamily="18" charset="0"/>
              </a:rPr>
              <a:t>. R </a:t>
            </a:r>
            <a:r>
              <a:rPr lang="tr-TR" i="1" dirty="0" err="1">
                <a:solidFill>
                  <a:schemeClr val="tx1">
                    <a:lumMod val="95000"/>
                  </a:schemeClr>
                </a:solidFill>
                <a:latin typeface="Times New Roman" panose="02020603050405020304" pitchFamily="18" charset="0"/>
                <a:cs typeface="Times New Roman" panose="02020603050405020304" pitchFamily="18" charset="0"/>
              </a:rPr>
              <a:t>package</a:t>
            </a:r>
            <a:br>
              <a:rPr lang="tr-TR" i="1" dirty="0">
                <a:solidFill>
                  <a:schemeClr val="tx1">
                    <a:lumMod val="95000"/>
                  </a:schemeClr>
                </a:solidFill>
                <a:latin typeface="Times New Roman" panose="02020603050405020304" pitchFamily="18" charset="0"/>
                <a:cs typeface="Times New Roman" panose="02020603050405020304" pitchFamily="18" charset="0"/>
              </a:rPr>
            </a:br>
            <a:r>
              <a:rPr lang="tr-TR" i="1" dirty="0" err="1">
                <a:solidFill>
                  <a:schemeClr val="tx1">
                    <a:lumMod val="95000"/>
                  </a:schemeClr>
                </a:solidFill>
                <a:latin typeface="Times New Roman" panose="02020603050405020304" pitchFamily="18" charset="0"/>
                <a:cs typeface="Times New Roman" panose="02020603050405020304" pitchFamily="18" charset="0"/>
              </a:rPr>
              <a:t>version</a:t>
            </a:r>
            <a:r>
              <a:rPr lang="tr-TR" i="1" dirty="0">
                <a:solidFill>
                  <a:schemeClr val="tx1">
                    <a:lumMod val="95000"/>
                  </a:schemeClr>
                </a:solidFill>
                <a:latin typeface="Times New Roman" panose="02020603050405020304" pitchFamily="18" charset="0"/>
                <a:cs typeface="Times New Roman" panose="02020603050405020304" pitchFamily="18" charset="0"/>
              </a:rPr>
              <a:t> 0.6.1. </a:t>
            </a:r>
            <a:r>
              <a:rPr lang="tr-TR" i="1" dirty="0">
                <a:solidFill>
                  <a:schemeClr val="tx1">
                    <a:lumMod val="95000"/>
                  </a:schemeClr>
                </a:solidFill>
                <a:latin typeface="Times New Roman" panose="02020603050405020304" pitchFamily="18" charset="0"/>
                <a:cs typeface="Times New Roman" panose="02020603050405020304" pitchFamily="18" charset="0"/>
                <a:hlinkClick r:id="rId3"/>
              </a:rPr>
              <a:t>https://CRAN.R-project.org/package=xlsx</a:t>
            </a:r>
            <a:endParaRPr lang="tr-TR" i="1" dirty="0">
              <a:solidFill>
                <a:schemeClr val="tx1">
                  <a:lumMod val="95000"/>
                </a:schemeClr>
              </a:solidFill>
              <a:latin typeface="Times New Roman" panose="02020603050405020304" pitchFamily="18" charset="0"/>
              <a:cs typeface="Times New Roman" panose="02020603050405020304" pitchFamily="18" charset="0"/>
            </a:endParaRPr>
          </a:p>
          <a:p>
            <a:pPr fontAlgn="base"/>
            <a:r>
              <a:rPr lang="en-US" i="1" dirty="0">
                <a:solidFill>
                  <a:schemeClr val="tx1">
                    <a:lumMod val="95000"/>
                  </a:schemeClr>
                </a:solidFill>
                <a:latin typeface="Times New Roman" panose="02020603050405020304" pitchFamily="18" charset="0"/>
                <a:cs typeface="Times New Roman" panose="02020603050405020304" pitchFamily="18" charset="0"/>
              </a:rPr>
              <a:t> D. </a:t>
            </a:r>
            <a:r>
              <a:rPr lang="en-US" i="1" dirty="0" err="1">
                <a:solidFill>
                  <a:schemeClr val="tx1">
                    <a:lumMod val="95000"/>
                  </a:schemeClr>
                </a:solidFill>
                <a:latin typeface="Times New Roman" panose="02020603050405020304" pitchFamily="18" charset="0"/>
                <a:cs typeface="Times New Roman" panose="02020603050405020304" pitchFamily="18" charset="0"/>
              </a:rPr>
              <a:t>Kahle</a:t>
            </a:r>
            <a:r>
              <a:rPr lang="en-US" i="1" dirty="0">
                <a:solidFill>
                  <a:schemeClr val="tx1">
                    <a:lumMod val="95000"/>
                  </a:schemeClr>
                </a:solidFill>
                <a:latin typeface="Times New Roman" panose="02020603050405020304" pitchFamily="18" charset="0"/>
                <a:cs typeface="Times New Roman" panose="02020603050405020304" pitchFamily="18" charset="0"/>
              </a:rPr>
              <a:t> and H. Wickham. </a:t>
            </a:r>
            <a:r>
              <a:rPr lang="en-US" b="1" i="1" dirty="0" err="1">
                <a:solidFill>
                  <a:schemeClr val="accent2">
                    <a:lumMod val="60000"/>
                    <a:lumOff val="40000"/>
                  </a:schemeClr>
                </a:solidFill>
                <a:latin typeface="Times New Roman" panose="02020603050405020304" pitchFamily="18" charset="0"/>
                <a:cs typeface="Times New Roman" panose="02020603050405020304" pitchFamily="18" charset="0"/>
              </a:rPr>
              <a:t>ggmap</a:t>
            </a:r>
            <a:r>
              <a:rPr lang="en-US" i="1" dirty="0">
                <a:solidFill>
                  <a:schemeClr val="tx1">
                    <a:lumMod val="95000"/>
                  </a:schemeClr>
                </a:solidFill>
                <a:latin typeface="Times New Roman" panose="02020603050405020304" pitchFamily="18" charset="0"/>
                <a:cs typeface="Times New Roman" panose="02020603050405020304" pitchFamily="18" charset="0"/>
              </a:rPr>
              <a:t>: Spatial Visualization with</a:t>
            </a:r>
            <a:br>
              <a:rPr lang="en-US" i="1" dirty="0">
                <a:solidFill>
                  <a:schemeClr val="tx1">
                    <a:lumMod val="95000"/>
                  </a:schemeClr>
                </a:solidFill>
                <a:latin typeface="Times New Roman" panose="02020603050405020304" pitchFamily="18" charset="0"/>
                <a:cs typeface="Times New Roman" panose="02020603050405020304" pitchFamily="18" charset="0"/>
              </a:rPr>
            </a:br>
            <a:r>
              <a:rPr lang="en-US" i="1" dirty="0">
                <a:solidFill>
                  <a:schemeClr val="tx1">
                    <a:lumMod val="95000"/>
                  </a:schemeClr>
                </a:solidFill>
                <a:latin typeface="Times New Roman" panose="02020603050405020304" pitchFamily="18" charset="0"/>
                <a:cs typeface="Times New Roman" panose="02020603050405020304" pitchFamily="18" charset="0"/>
              </a:rPr>
              <a:t>  ggplot2. The R Journal, 5(1), 144-161. URL</a:t>
            </a:r>
            <a:r>
              <a:rPr lang="en-US" i="1" dirty="0">
                <a:solidFill>
                  <a:schemeClr val="tx1">
                    <a:lumMod val="95000"/>
                  </a:schemeClr>
                </a:solidFill>
                <a:latin typeface="Times New Roman" panose="02020603050405020304" pitchFamily="18" charset="0"/>
                <a:cs typeface="Times New Roman" panose="02020603050405020304" pitchFamily="18" charset="0"/>
                <a:hlinkClick r:id="rId4"/>
              </a:rPr>
              <a:t>http://journal.r-project.org/archive/2013-1/kahle-wickham.pdf</a:t>
            </a:r>
            <a:endParaRPr lang="tr-TR" altLang="tr-TR" i="1"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12"/>
          </p:nvPr>
        </p:nvSpPr>
        <p:spPr/>
        <p:txBody>
          <a:bodyPr/>
          <a:lstStyle/>
          <a:p>
            <a:fld id="{6D22F896-40B5-4ADD-8801-0D06FADFA095}" type="slidenum">
              <a:rPr lang="en-US" sz="2500" smtClean="0"/>
              <a:t>37</a:t>
            </a:fld>
            <a:endParaRPr lang="en-US" sz="2500" dirty="0"/>
          </a:p>
        </p:txBody>
      </p:sp>
    </p:spTree>
    <p:extLst>
      <p:ext uri="{BB962C8B-B14F-4D97-AF65-F5344CB8AC3E}">
        <p14:creationId xmlns:p14="http://schemas.microsoft.com/office/powerpoint/2010/main" val="2816332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i="1" dirty="0">
                <a:latin typeface="Times New Roman" panose="02020603050405020304" pitchFamily="18" charset="0"/>
                <a:cs typeface="Times New Roman" panose="02020603050405020304" pitchFamily="18" charset="0"/>
              </a:rPr>
              <a:t>Kaynaklar</a:t>
            </a:r>
            <a:endParaRPr lang="tr-TR" b="1" dirty="0"/>
          </a:p>
        </p:txBody>
      </p:sp>
      <p:sp>
        <p:nvSpPr>
          <p:cNvPr id="3" name="İçerik Yer Tutucusu 2"/>
          <p:cNvSpPr>
            <a:spLocks noGrp="1"/>
          </p:cNvSpPr>
          <p:nvPr>
            <p:ph idx="1"/>
          </p:nvPr>
        </p:nvSpPr>
        <p:spPr/>
        <p:txBody>
          <a:bodyPr>
            <a:normAutofit/>
          </a:bodyPr>
          <a:lstStyle/>
          <a:p>
            <a:pPr fontAlgn="base"/>
            <a:r>
              <a:rPr lang="en-US" i="1" dirty="0" err="1">
                <a:latin typeface="Times New Roman" panose="02020603050405020304" pitchFamily="18" charset="0"/>
                <a:cs typeface="Times New Roman" panose="02020603050405020304" pitchFamily="18" charset="0"/>
              </a:rPr>
              <a:t>Pebesma</a:t>
            </a:r>
            <a:r>
              <a:rPr lang="en-US" i="1" dirty="0">
                <a:latin typeface="Times New Roman" panose="02020603050405020304" pitchFamily="18" charset="0"/>
                <a:cs typeface="Times New Roman" panose="02020603050405020304" pitchFamily="18" charset="0"/>
              </a:rPr>
              <a:t>, E., 2018. </a:t>
            </a:r>
            <a:r>
              <a:rPr lang="en-US" b="1" i="1" dirty="0">
                <a:solidFill>
                  <a:schemeClr val="accent2">
                    <a:lumMod val="60000"/>
                    <a:lumOff val="40000"/>
                  </a:schemeClr>
                </a:solidFill>
                <a:latin typeface="Times New Roman" panose="02020603050405020304" pitchFamily="18" charset="0"/>
                <a:cs typeface="Times New Roman" panose="02020603050405020304" pitchFamily="18" charset="0"/>
              </a:rPr>
              <a:t>Simple Features </a:t>
            </a:r>
            <a:r>
              <a:rPr lang="en-US" i="1" dirty="0">
                <a:latin typeface="Times New Roman" panose="02020603050405020304" pitchFamily="18" charset="0"/>
                <a:cs typeface="Times New Roman" panose="02020603050405020304" pitchFamily="18" charset="0"/>
              </a:rPr>
              <a:t>for R: Standardized Support for Spatial Vector Data. The R Journal 10 (1), 439</a:t>
            </a:r>
            <a:r>
              <a:rPr lang="tr-TR"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446,  </a:t>
            </a:r>
            <a:r>
              <a:rPr lang="en-US" i="1" dirty="0">
                <a:latin typeface="Times New Roman" panose="02020603050405020304" pitchFamily="18" charset="0"/>
                <a:cs typeface="Times New Roman" panose="02020603050405020304" pitchFamily="18" charset="0"/>
                <a:hlinkClick r:id="rId2"/>
              </a:rPr>
              <a:t>https://doi.org/10.32614/RJ-2018-009</a:t>
            </a:r>
            <a:endParaRPr lang="tr-TR"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Kirill Müller (2017). </a:t>
            </a:r>
            <a:r>
              <a:rPr lang="en-US" b="1" i="1" dirty="0">
                <a:solidFill>
                  <a:schemeClr val="accent2">
                    <a:lumMod val="60000"/>
                    <a:lumOff val="40000"/>
                  </a:schemeClr>
                </a:solidFill>
                <a:latin typeface="Times New Roman" panose="02020603050405020304" pitchFamily="18" charset="0"/>
                <a:cs typeface="Times New Roman" panose="02020603050405020304" pitchFamily="18" charset="0"/>
              </a:rPr>
              <a:t>here</a:t>
            </a:r>
            <a:r>
              <a:rPr lang="en-US" i="1" dirty="0">
                <a:latin typeface="Times New Roman" panose="02020603050405020304" pitchFamily="18" charset="0"/>
                <a:cs typeface="Times New Roman" panose="02020603050405020304" pitchFamily="18" charset="0"/>
              </a:rPr>
              <a:t>: A Simpler Way to Find Your Files. R</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package version 0.1. </a:t>
            </a:r>
            <a:r>
              <a:rPr lang="en-US" i="1" dirty="0">
                <a:latin typeface="Times New Roman" panose="02020603050405020304" pitchFamily="18" charset="0"/>
                <a:cs typeface="Times New Roman" panose="02020603050405020304" pitchFamily="18" charset="0"/>
                <a:hlinkClick r:id="rId3"/>
              </a:rPr>
              <a:t>https://CRAN.R-project.org/package=here</a:t>
            </a:r>
            <a:endParaRPr lang="tr-TR" i="1" dirty="0">
              <a:latin typeface="Times New Roman" panose="02020603050405020304" pitchFamily="18" charset="0"/>
              <a:cs typeface="Times New Roman" panose="02020603050405020304" pitchFamily="18" charset="0"/>
            </a:endParaRPr>
          </a:p>
          <a:p>
            <a:pPr fontAlgn="base"/>
            <a:r>
              <a:rPr lang="en-US" i="1" dirty="0">
                <a:latin typeface="Times New Roman" panose="02020603050405020304" pitchFamily="18" charset="0"/>
                <a:cs typeface="Times New Roman" panose="02020603050405020304" pitchFamily="18" charset="0"/>
              </a:rPr>
              <a:t>Andy South (2017). </a:t>
            </a:r>
            <a:r>
              <a:rPr lang="en-US" b="1" i="1" dirty="0" err="1">
                <a:solidFill>
                  <a:schemeClr val="accent2">
                    <a:lumMod val="60000"/>
                    <a:lumOff val="40000"/>
                  </a:schemeClr>
                </a:solidFill>
                <a:latin typeface="Times New Roman" panose="02020603050405020304" pitchFamily="18" charset="0"/>
                <a:cs typeface="Times New Roman" panose="02020603050405020304" pitchFamily="18" charset="0"/>
              </a:rPr>
              <a:t>rnaturalearth</a:t>
            </a:r>
            <a:r>
              <a:rPr lang="en-US" i="1" dirty="0">
                <a:latin typeface="Times New Roman" panose="02020603050405020304" pitchFamily="18" charset="0"/>
                <a:cs typeface="Times New Roman" panose="02020603050405020304" pitchFamily="18" charset="0"/>
              </a:rPr>
              <a:t>: World Map Data from Natural</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Earth. R package version 0.1.0. https://CRAN.R-project.org/package=rnaturalearth</a:t>
            </a:r>
            <a:endParaRPr lang="tr-TR" i="1" dirty="0">
              <a:latin typeface="Times New Roman" panose="02020603050405020304" pitchFamily="18" charset="0"/>
              <a:cs typeface="Times New Roman" panose="02020603050405020304" pitchFamily="18" charset="0"/>
            </a:endParaRPr>
          </a:p>
          <a:p>
            <a:pPr fontAlgn="base"/>
            <a:r>
              <a:rPr lang="en-US" i="1" dirty="0">
                <a:latin typeface="Times New Roman" panose="02020603050405020304" pitchFamily="18" charset="0"/>
                <a:cs typeface="Times New Roman" panose="02020603050405020304" pitchFamily="18" charset="0"/>
              </a:rPr>
              <a:t>Andy South (2017). </a:t>
            </a:r>
            <a:r>
              <a:rPr lang="en-US" b="1" i="1" dirty="0" err="1">
                <a:solidFill>
                  <a:schemeClr val="accent2">
                    <a:lumMod val="60000"/>
                    <a:lumOff val="40000"/>
                  </a:schemeClr>
                </a:solidFill>
                <a:latin typeface="Times New Roman" panose="02020603050405020304" pitchFamily="18" charset="0"/>
                <a:cs typeface="Times New Roman" panose="02020603050405020304" pitchFamily="18" charset="0"/>
              </a:rPr>
              <a:t>rnaturalearthdata</a:t>
            </a:r>
            <a:r>
              <a:rPr lang="en-US" i="1" dirty="0">
                <a:latin typeface="Times New Roman" panose="02020603050405020304" pitchFamily="18" charset="0"/>
                <a:cs typeface="Times New Roman" panose="02020603050405020304" pitchFamily="18" charset="0"/>
              </a:rPr>
              <a:t>: World Vector Map Data</a:t>
            </a:r>
            <a:r>
              <a:rPr lang="tr-TR"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from Natural Earth Used in '</a:t>
            </a:r>
            <a:r>
              <a:rPr lang="en-US" i="1" dirty="0" err="1">
                <a:latin typeface="Times New Roman" panose="02020603050405020304" pitchFamily="18" charset="0"/>
                <a:cs typeface="Times New Roman" panose="02020603050405020304" pitchFamily="18" charset="0"/>
              </a:rPr>
              <a:t>rnaturalearth</a:t>
            </a:r>
            <a:r>
              <a:rPr lang="en-US" i="1" dirty="0">
                <a:latin typeface="Times New Roman" panose="02020603050405020304" pitchFamily="18" charset="0"/>
                <a:cs typeface="Times New Roman" panose="02020603050405020304" pitchFamily="18" charset="0"/>
              </a:rPr>
              <a:t>'. R package version</a:t>
            </a:r>
            <a:r>
              <a:rPr lang="tr-TR"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0.1.0. </a:t>
            </a:r>
            <a:r>
              <a:rPr lang="en-US" i="1" dirty="0">
                <a:latin typeface="Times New Roman" panose="02020603050405020304" pitchFamily="18" charset="0"/>
                <a:cs typeface="Times New Roman" panose="02020603050405020304" pitchFamily="18" charset="0"/>
                <a:hlinkClick r:id="rId4"/>
              </a:rPr>
              <a:t>https://CRAN.R</a:t>
            </a:r>
            <a:r>
              <a:rPr lang="tr-TR" i="1" dirty="0">
                <a:latin typeface="Times New Roman" panose="02020603050405020304" pitchFamily="18" charset="0"/>
                <a:cs typeface="Times New Roman" panose="02020603050405020304" pitchFamily="18" charset="0"/>
                <a:hlinkClick r:id="rId4"/>
              </a:rPr>
              <a:t>-</a:t>
            </a:r>
            <a:r>
              <a:rPr lang="en-US" i="1" dirty="0">
                <a:latin typeface="Times New Roman" panose="02020603050405020304" pitchFamily="18" charset="0"/>
                <a:cs typeface="Times New Roman" panose="02020603050405020304" pitchFamily="18" charset="0"/>
                <a:hlinkClick r:id="rId4"/>
              </a:rPr>
              <a:t>project.org/package=</a:t>
            </a:r>
            <a:r>
              <a:rPr lang="en-US" i="1" dirty="0" err="1">
                <a:latin typeface="Times New Roman" panose="02020603050405020304" pitchFamily="18" charset="0"/>
                <a:cs typeface="Times New Roman" panose="02020603050405020304" pitchFamily="18" charset="0"/>
                <a:hlinkClick r:id="rId4"/>
              </a:rPr>
              <a:t>rnaturalearthdata</a:t>
            </a:r>
            <a:endParaRPr lang="tr-TR" i="1" dirty="0">
              <a:latin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12"/>
          </p:nvPr>
        </p:nvSpPr>
        <p:spPr/>
        <p:txBody>
          <a:bodyPr/>
          <a:lstStyle/>
          <a:p>
            <a:fld id="{6D22F896-40B5-4ADD-8801-0D06FADFA095}" type="slidenum">
              <a:rPr lang="en-US" sz="2500" smtClean="0"/>
              <a:t>38</a:t>
            </a:fld>
            <a:endParaRPr lang="en-US" sz="2500" dirty="0"/>
          </a:p>
        </p:txBody>
      </p:sp>
    </p:spTree>
    <p:extLst>
      <p:ext uri="{BB962C8B-B14F-4D97-AF65-F5344CB8AC3E}">
        <p14:creationId xmlns:p14="http://schemas.microsoft.com/office/powerpoint/2010/main" val="2047800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i="1" dirty="0">
                <a:latin typeface="Times New Roman" panose="02020603050405020304" pitchFamily="18" charset="0"/>
                <a:cs typeface="Times New Roman" panose="02020603050405020304" pitchFamily="18" charset="0"/>
              </a:rPr>
              <a:t>Kaynaklar</a:t>
            </a:r>
            <a:endParaRPr lang="tr-TR" dirty="0"/>
          </a:p>
        </p:txBody>
      </p:sp>
      <p:sp>
        <p:nvSpPr>
          <p:cNvPr id="5" name="İçerik Yer Tutucusu 4"/>
          <p:cNvSpPr>
            <a:spLocks noGrp="1"/>
          </p:cNvSpPr>
          <p:nvPr>
            <p:ph idx="1"/>
          </p:nvPr>
        </p:nvSpPr>
        <p:spPr/>
        <p:txBody>
          <a:bodyPr>
            <a:normAutofit/>
          </a:bodyPr>
          <a:lstStyle/>
          <a:p>
            <a:r>
              <a:rPr lang="tr-TR" i="1" dirty="0" err="1">
                <a:latin typeface="Times New Roman" panose="02020603050405020304" pitchFamily="18" charset="0"/>
                <a:cs typeface="Times New Roman" panose="02020603050405020304" pitchFamily="18" charset="0"/>
              </a:rPr>
              <a:t>Hadley</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Wickham</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Jim</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Hester</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and</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Romain</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Francois</a:t>
            </a:r>
            <a:r>
              <a:rPr lang="tr-TR" i="1" dirty="0">
                <a:latin typeface="Times New Roman" panose="02020603050405020304" pitchFamily="18" charset="0"/>
                <a:cs typeface="Times New Roman" panose="02020603050405020304" pitchFamily="18" charset="0"/>
              </a:rPr>
              <a:t> (2018). </a:t>
            </a:r>
            <a:r>
              <a:rPr lang="tr-TR" b="1" i="1" dirty="0" err="1">
                <a:solidFill>
                  <a:schemeClr val="accent2">
                    <a:lumMod val="60000"/>
                    <a:lumOff val="40000"/>
                  </a:schemeClr>
                </a:solidFill>
                <a:latin typeface="Times New Roman" panose="02020603050405020304" pitchFamily="18" charset="0"/>
                <a:cs typeface="Times New Roman" panose="02020603050405020304" pitchFamily="18" charset="0"/>
              </a:rPr>
              <a:t>readr</a:t>
            </a:r>
            <a:r>
              <a:rPr lang="tr-TR" i="1" dirty="0">
                <a:latin typeface="Times New Roman" panose="02020603050405020304" pitchFamily="18" charset="0"/>
                <a:cs typeface="Times New Roman" panose="02020603050405020304" pitchFamily="18" charset="0"/>
              </a:rPr>
              <a:t>: Read </a:t>
            </a:r>
            <a:r>
              <a:rPr lang="tr-TR" i="1" dirty="0" err="1">
                <a:latin typeface="Times New Roman" panose="02020603050405020304" pitchFamily="18" charset="0"/>
                <a:cs typeface="Times New Roman" panose="02020603050405020304" pitchFamily="18" charset="0"/>
              </a:rPr>
              <a:t>Rectangular</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Text</a:t>
            </a:r>
            <a:r>
              <a:rPr lang="tr-TR" i="1" dirty="0">
                <a:latin typeface="Times New Roman" panose="02020603050405020304" pitchFamily="18" charset="0"/>
                <a:cs typeface="Times New Roman" panose="02020603050405020304" pitchFamily="18" charset="0"/>
              </a:rPr>
              <a:t> Data. R </a:t>
            </a:r>
            <a:r>
              <a:rPr lang="tr-TR" i="1" dirty="0" err="1">
                <a:latin typeface="Times New Roman" panose="02020603050405020304" pitchFamily="18" charset="0"/>
                <a:cs typeface="Times New Roman" panose="02020603050405020304" pitchFamily="18" charset="0"/>
              </a:rPr>
              <a:t>package</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version</a:t>
            </a:r>
            <a:r>
              <a:rPr lang="tr-TR" i="1" dirty="0">
                <a:latin typeface="Times New Roman" panose="02020603050405020304" pitchFamily="18" charset="0"/>
                <a:cs typeface="Times New Roman" panose="02020603050405020304" pitchFamily="18" charset="0"/>
              </a:rPr>
              <a:t> 1.3.1. </a:t>
            </a:r>
            <a:r>
              <a:rPr lang="tr-TR" i="1" dirty="0">
                <a:latin typeface="Times New Roman" panose="02020603050405020304" pitchFamily="18" charset="0"/>
                <a:cs typeface="Times New Roman" panose="02020603050405020304" pitchFamily="18" charset="0"/>
                <a:hlinkClick r:id="rId2"/>
              </a:rPr>
              <a:t>https://CRAN.R-project.org/package=readr</a:t>
            </a:r>
            <a:endParaRPr lang="tr-TR"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Carson Sievert (2018) </a:t>
            </a:r>
            <a:r>
              <a:rPr lang="en-US" b="1" i="1" dirty="0" err="1">
                <a:solidFill>
                  <a:schemeClr val="accent2">
                    <a:lumMod val="60000"/>
                    <a:lumOff val="40000"/>
                  </a:schemeClr>
                </a:solidFill>
                <a:latin typeface="Times New Roman" panose="02020603050405020304" pitchFamily="18" charset="0"/>
                <a:cs typeface="Times New Roman" panose="02020603050405020304" pitchFamily="18" charset="0"/>
              </a:rPr>
              <a:t>plotly</a:t>
            </a:r>
            <a:r>
              <a:rPr lang="en-US" i="1" dirty="0">
                <a:latin typeface="Times New Roman" panose="02020603050405020304" pitchFamily="18" charset="0"/>
                <a:cs typeface="Times New Roman" panose="02020603050405020304" pitchFamily="18" charset="0"/>
              </a:rPr>
              <a:t> for R. </a:t>
            </a:r>
            <a:r>
              <a:rPr lang="en-US" i="1" dirty="0">
                <a:latin typeface="Times New Roman" panose="02020603050405020304" pitchFamily="18" charset="0"/>
                <a:cs typeface="Times New Roman" panose="02020603050405020304" pitchFamily="18" charset="0"/>
                <a:hlinkClick r:id="rId3"/>
              </a:rPr>
              <a:t>https://plotly-r.com</a:t>
            </a:r>
            <a:endParaRPr lang="tr-TR"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Joshua </a:t>
            </a:r>
            <a:r>
              <a:rPr lang="en-US" i="1" dirty="0" err="1">
                <a:latin typeface="Times New Roman" panose="02020603050405020304" pitchFamily="18" charset="0"/>
                <a:cs typeface="Times New Roman" panose="02020603050405020304" pitchFamily="18" charset="0"/>
              </a:rPr>
              <a:t>Kunst</a:t>
            </a:r>
            <a:r>
              <a:rPr lang="en-US" i="1" dirty="0">
                <a:latin typeface="Times New Roman" panose="02020603050405020304" pitchFamily="18" charset="0"/>
                <a:cs typeface="Times New Roman" panose="02020603050405020304" pitchFamily="18" charset="0"/>
              </a:rPr>
              <a:t> (2019). </a:t>
            </a:r>
            <a:r>
              <a:rPr lang="en-US" b="1" i="1" dirty="0" err="1">
                <a:solidFill>
                  <a:schemeClr val="accent2">
                    <a:lumMod val="60000"/>
                    <a:lumOff val="40000"/>
                  </a:schemeClr>
                </a:solidFill>
                <a:latin typeface="Times New Roman" panose="02020603050405020304" pitchFamily="18" charset="0"/>
                <a:cs typeface="Times New Roman" panose="02020603050405020304" pitchFamily="18" charset="0"/>
              </a:rPr>
              <a:t>highcharter</a:t>
            </a:r>
            <a:r>
              <a:rPr lang="en-US" i="1" dirty="0">
                <a:latin typeface="Times New Roman" panose="02020603050405020304" pitchFamily="18" charset="0"/>
                <a:cs typeface="Times New Roman" panose="02020603050405020304" pitchFamily="18" charset="0"/>
              </a:rPr>
              <a:t>: A Wrapper for the '</a:t>
            </a:r>
            <a:r>
              <a:rPr lang="en-US" i="1" dirty="0" err="1">
                <a:latin typeface="Times New Roman" panose="02020603050405020304" pitchFamily="18" charset="0"/>
                <a:cs typeface="Times New Roman" panose="02020603050405020304" pitchFamily="18" charset="0"/>
              </a:rPr>
              <a:t>Highcharts</a:t>
            </a:r>
            <a:r>
              <a:rPr lang="en-US" i="1" dirty="0">
                <a:latin typeface="Times New Roman" panose="02020603050405020304" pitchFamily="18" charset="0"/>
                <a:cs typeface="Times New Roman" panose="02020603050405020304" pitchFamily="18" charset="0"/>
              </a:rPr>
              <a:t>' Library. R package version 0.7.0. </a:t>
            </a:r>
            <a:r>
              <a:rPr lang="en-US" i="1" dirty="0">
                <a:latin typeface="Times New Roman" panose="02020603050405020304" pitchFamily="18" charset="0"/>
                <a:cs typeface="Times New Roman" panose="02020603050405020304" pitchFamily="18" charset="0"/>
                <a:hlinkClick r:id="rId4"/>
              </a:rPr>
              <a:t>https://CRAN.R-project.org/package=highcharter</a:t>
            </a:r>
            <a:endParaRPr lang="tr-TR" i="1" dirty="0">
              <a:latin typeface="Times New Roman" panose="02020603050405020304" pitchFamily="18" charset="0"/>
              <a:cs typeface="Times New Roman" panose="02020603050405020304" pitchFamily="18" charset="0"/>
            </a:endParaRPr>
          </a:p>
          <a:p>
            <a:r>
              <a:rPr lang="tr-TR" i="1" dirty="0">
                <a:latin typeface="Times New Roman" panose="02020603050405020304" pitchFamily="18" charset="0"/>
                <a:cs typeface="Times New Roman" panose="02020603050405020304" pitchFamily="18" charset="0"/>
              </a:rPr>
              <a:t>Joe </a:t>
            </a:r>
            <a:r>
              <a:rPr lang="tr-TR" i="1" dirty="0" err="1">
                <a:latin typeface="Times New Roman" panose="02020603050405020304" pitchFamily="18" charset="0"/>
                <a:cs typeface="Times New Roman" panose="02020603050405020304" pitchFamily="18" charset="0"/>
              </a:rPr>
              <a:t>Cheng</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Bhaskar</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Karambelkar</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and</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Yihui</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Xie</a:t>
            </a:r>
            <a:r>
              <a:rPr lang="tr-TR" i="1" dirty="0">
                <a:latin typeface="Times New Roman" panose="02020603050405020304" pitchFamily="18" charset="0"/>
                <a:cs typeface="Times New Roman" panose="02020603050405020304" pitchFamily="18" charset="0"/>
              </a:rPr>
              <a:t> (2019). </a:t>
            </a:r>
            <a:r>
              <a:rPr lang="tr-TR" i="1" dirty="0" err="1">
                <a:latin typeface="Times New Roman" panose="02020603050405020304" pitchFamily="18" charset="0"/>
                <a:cs typeface="Times New Roman" panose="02020603050405020304" pitchFamily="18" charset="0"/>
              </a:rPr>
              <a:t>leaflet</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Create</a:t>
            </a:r>
            <a:r>
              <a:rPr lang="tr-TR" i="1" dirty="0">
                <a:latin typeface="Times New Roman" panose="02020603050405020304" pitchFamily="18" charset="0"/>
                <a:cs typeface="Times New Roman" panose="02020603050405020304" pitchFamily="18" charset="0"/>
              </a:rPr>
              <a:t> Interactive Web </a:t>
            </a:r>
            <a:r>
              <a:rPr lang="tr-TR" i="1" dirty="0" err="1">
                <a:latin typeface="Times New Roman" panose="02020603050405020304" pitchFamily="18" charset="0"/>
                <a:cs typeface="Times New Roman" panose="02020603050405020304" pitchFamily="18" charset="0"/>
              </a:rPr>
              <a:t>Maps</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with</a:t>
            </a:r>
            <a:r>
              <a:rPr lang="tr-TR" i="1" dirty="0">
                <a:latin typeface="Times New Roman" panose="02020603050405020304" pitchFamily="18" charset="0"/>
                <a:cs typeface="Times New Roman" panose="02020603050405020304" pitchFamily="18" charset="0"/>
              </a:rPr>
              <a:t> the </a:t>
            </a:r>
            <a:r>
              <a:rPr lang="tr-TR" i="1" dirty="0" err="1">
                <a:latin typeface="Times New Roman" panose="02020603050405020304" pitchFamily="18" charset="0"/>
                <a:cs typeface="Times New Roman" panose="02020603050405020304" pitchFamily="18" charset="0"/>
              </a:rPr>
              <a:t>JavaScript</a:t>
            </a:r>
            <a:r>
              <a:rPr lang="tr-TR" i="1" dirty="0">
                <a:latin typeface="Times New Roman" panose="02020603050405020304" pitchFamily="18" charset="0"/>
                <a:cs typeface="Times New Roman" panose="02020603050405020304" pitchFamily="18" charset="0"/>
              </a:rPr>
              <a:t> </a:t>
            </a:r>
            <a:r>
              <a:rPr lang="tr-TR" b="1" i="1" dirty="0">
                <a:solidFill>
                  <a:schemeClr val="accent2">
                    <a:lumMod val="60000"/>
                    <a:lumOff val="40000"/>
                  </a:schemeClr>
                </a:solidFill>
                <a:latin typeface="Times New Roman" panose="02020603050405020304" pitchFamily="18" charset="0"/>
                <a:cs typeface="Times New Roman" panose="02020603050405020304" pitchFamily="18" charset="0"/>
              </a:rPr>
              <a:t>'</a:t>
            </a:r>
            <a:r>
              <a:rPr lang="tr-TR" b="1" i="1" dirty="0" err="1">
                <a:solidFill>
                  <a:schemeClr val="accent2">
                    <a:lumMod val="60000"/>
                    <a:lumOff val="40000"/>
                  </a:schemeClr>
                </a:solidFill>
                <a:latin typeface="Times New Roman" panose="02020603050405020304" pitchFamily="18" charset="0"/>
                <a:cs typeface="Times New Roman" panose="02020603050405020304" pitchFamily="18" charset="0"/>
              </a:rPr>
              <a:t>Leaflet</a:t>
            </a:r>
            <a:r>
              <a:rPr lang="tr-TR" i="1" dirty="0">
                <a:latin typeface="Times New Roman" panose="02020603050405020304" pitchFamily="18" charset="0"/>
                <a:cs typeface="Times New Roman" panose="02020603050405020304" pitchFamily="18" charset="0"/>
              </a:rPr>
              <a:t>' Library. R </a:t>
            </a:r>
            <a:r>
              <a:rPr lang="tr-TR" i="1" dirty="0" err="1">
                <a:latin typeface="Times New Roman" panose="02020603050405020304" pitchFamily="18" charset="0"/>
                <a:cs typeface="Times New Roman" panose="02020603050405020304" pitchFamily="18" charset="0"/>
              </a:rPr>
              <a:t>package</a:t>
            </a:r>
            <a:r>
              <a:rPr lang="tr-TR" i="1" dirty="0">
                <a:latin typeface="Times New Roman" panose="02020603050405020304" pitchFamily="18" charset="0"/>
                <a:cs typeface="Times New Roman" panose="02020603050405020304" pitchFamily="18" charset="0"/>
              </a:rPr>
              <a:t> </a:t>
            </a:r>
            <a:r>
              <a:rPr lang="tr-TR" i="1" dirty="0" err="1">
                <a:latin typeface="Times New Roman" panose="02020603050405020304" pitchFamily="18" charset="0"/>
                <a:cs typeface="Times New Roman" panose="02020603050405020304" pitchFamily="18" charset="0"/>
              </a:rPr>
              <a:t>version</a:t>
            </a:r>
            <a:r>
              <a:rPr lang="tr-TR" i="1" dirty="0">
                <a:latin typeface="Times New Roman" panose="02020603050405020304" pitchFamily="18" charset="0"/>
                <a:cs typeface="Times New Roman" panose="02020603050405020304" pitchFamily="18" charset="0"/>
              </a:rPr>
              <a:t> 2.0.3. </a:t>
            </a:r>
            <a:r>
              <a:rPr lang="tr-TR" i="1" dirty="0">
                <a:latin typeface="Times New Roman" panose="02020603050405020304" pitchFamily="18" charset="0"/>
                <a:cs typeface="Times New Roman" panose="02020603050405020304" pitchFamily="18" charset="0"/>
                <a:hlinkClick r:id="rId5"/>
              </a:rPr>
              <a:t>https://CRAN.R-project.org/package=leaflet</a:t>
            </a:r>
            <a:endParaRPr lang="tr-TR" i="1" dirty="0">
              <a:latin typeface="Times New Roman" panose="02020603050405020304" pitchFamily="18" charset="0"/>
              <a:cs typeface="Times New Roman" panose="02020603050405020304" pitchFamily="18" charset="0"/>
            </a:endParaRPr>
          </a:p>
          <a:p>
            <a:r>
              <a:rPr lang="en-US" i="1" dirty="0" err="1">
                <a:latin typeface="Times New Roman" panose="02020603050405020304" pitchFamily="18" charset="0"/>
                <a:cs typeface="Times New Roman" panose="02020603050405020304" pitchFamily="18" charset="0"/>
              </a:rPr>
              <a:t>Revelle</a:t>
            </a:r>
            <a:r>
              <a:rPr lang="en-US" i="1" dirty="0">
                <a:latin typeface="Times New Roman" panose="02020603050405020304" pitchFamily="18" charset="0"/>
                <a:cs typeface="Times New Roman" panose="02020603050405020304" pitchFamily="18" charset="0"/>
              </a:rPr>
              <a:t>, W. (2019) </a:t>
            </a:r>
            <a:r>
              <a:rPr lang="en-US" b="1" i="1" dirty="0">
                <a:solidFill>
                  <a:schemeClr val="accent2">
                    <a:lumMod val="60000"/>
                    <a:lumOff val="40000"/>
                  </a:schemeClr>
                </a:solidFill>
                <a:latin typeface="Times New Roman" panose="02020603050405020304" pitchFamily="18" charset="0"/>
                <a:cs typeface="Times New Roman" panose="02020603050405020304" pitchFamily="18" charset="0"/>
              </a:rPr>
              <a:t>psych</a:t>
            </a:r>
            <a:r>
              <a:rPr lang="en-US" i="1" dirty="0">
                <a:latin typeface="Times New Roman" panose="02020603050405020304" pitchFamily="18" charset="0"/>
                <a:cs typeface="Times New Roman" panose="02020603050405020304" pitchFamily="18" charset="0"/>
              </a:rPr>
              <a:t>: Procedures for Personality and Psychological Research, Northwestern University, Evanston, Illinois, USA, https://CRAN.R-project.org/package=psych Version = 1.9.12.</a:t>
            </a:r>
            <a:endParaRPr lang="tr-TR" i="1" dirty="0">
              <a:latin typeface="Times New Roman" panose="02020603050405020304" pitchFamily="18" charset="0"/>
              <a:cs typeface="Times New Roman" panose="02020603050405020304" pitchFamily="18" charset="0"/>
            </a:endParaRPr>
          </a:p>
        </p:txBody>
      </p:sp>
      <p:sp>
        <p:nvSpPr>
          <p:cNvPr id="7" name="Slayt Numarası Yer Tutucusu 6"/>
          <p:cNvSpPr>
            <a:spLocks noGrp="1"/>
          </p:cNvSpPr>
          <p:nvPr>
            <p:ph type="sldNum" sz="quarter" idx="12"/>
          </p:nvPr>
        </p:nvSpPr>
        <p:spPr/>
        <p:txBody>
          <a:bodyPr/>
          <a:lstStyle/>
          <a:p>
            <a:fld id="{6D22F896-40B5-4ADD-8801-0D06FADFA095}" type="slidenum">
              <a:rPr lang="en-US" sz="2500" smtClean="0"/>
              <a:t>39</a:t>
            </a:fld>
            <a:endParaRPr lang="en-US" sz="2500" dirty="0"/>
          </a:p>
        </p:txBody>
      </p:sp>
    </p:spTree>
    <p:extLst>
      <p:ext uri="{BB962C8B-B14F-4D97-AF65-F5344CB8AC3E}">
        <p14:creationId xmlns:p14="http://schemas.microsoft.com/office/powerpoint/2010/main" val="28803943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7C36E1B-4325-4698-8D2B-9386AA2C0524}"/>
              </a:ext>
            </a:extLst>
          </p:cNvPr>
          <p:cNvPicPr>
            <a:picLocks noGrp="1" noChangeAspect="1"/>
          </p:cNvPicPr>
          <p:nvPr>
            <p:ph idx="1"/>
          </p:nvPr>
        </p:nvPicPr>
        <p:blipFill>
          <a:blip r:embed="rId2"/>
          <a:stretch>
            <a:fillRect/>
          </a:stretch>
        </p:blipFill>
        <p:spPr>
          <a:xfrm>
            <a:off x="890895" y="887514"/>
            <a:ext cx="10321588" cy="4886588"/>
          </a:xfrm>
        </p:spPr>
      </p:pic>
      <p:sp>
        <p:nvSpPr>
          <p:cNvPr id="2" name="Slayt Numarası Yer Tutucusu 1"/>
          <p:cNvSpPr>
            <a:spLocks noGrp="1"/>
          </p:cNvSpPr>
          <p:nvPr>
            <p:ph type="sldNum" sz="quarter" idx="12"/>
          </p:nvPr>
        </p:nvSpPr>
        <p:spPr/>
        <p:txBody>
          <a:bodyPr/>
          <a:lstStyle/>
          <a:p>
            <a:r>
              <a:rPr lang="tr-TR" sz="2500" dirty="0"/>
              <a:t>5</a:t>
            </a:r>
          </a:p>
        </p:txBody>
      </p:sp>
    </p:spTree>
    <p:extLst>
      <p:ext uri="{BB962C8B-B14F-4D97-AF65-F5344CB8AC3E}">
        <p14:creationId xmlns:p14="http://schemas.microsoft.com/office/powerpoint/2010/main" val="33184000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i="1" dirty="0">
                <a:latin typeface="Times New Roman" panose="02020603050405020304" pitchFamily="18" charset="0"/>
                <a:cs typeface="Times New Roman" panose="02020603050405020304" pitchFamily="18" charset="0"/>
              </a:rPr>
              <a:t>Veri seti hakkında özet bilgiler</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69" y="2168435"/>
            <a:ext cx="5896723" cy="3840479"/>
          </a:xfrm>
        </p:spPr>
      </p:pic>
      <p:sp>
        <p:nvSpPr>
          <p:cNvPr id="6" name="Slayt Numarası Yer Tutucusu 5"/>
          <p:cNvSpPr>
            <a:spLocks noGrp="1"/>
          </p:cNvSpPr>
          <p:nvPr>
            <p:ph type="sldNum" sz="quarter" idx="12"/>
          </p:nvPr>
        </p:nvSpPr>
        <p:spPr/>
        <p:txBody>
          <a:bodyPr/>
          <a:lstStyle/>
          <a:p>
            <a:fld id="{6D22F896-40B5-4ADD-8801-0D06FADFA095}" type="slidenum">
              <a:rPr lang="en-US" sz="2500" smtClean="0"/>
              <a:t>5</a:t>
            </a:fld>
            <a:endParaRPr lang="en-US" sz="2500" dirty="0"/>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129" y="2168435"/>
            <a:ext cx="4858428" cy="3840479"/>
          </a:xfrm>
          <a:prstGeom prst="rect">
            <a:avLst/>
          </a:prstGeom>
        </p:spPr>
      </p:pic>
    </p:spTree>
    <p:extLst>
      <p:ext uri="{BB962C8B-B14F-4D97-AF65-F5344CB8AC3E}">
        <p14:creationId xmlns:p14="http://schemas.microsoft.com/office/powerpoint/2010/main" val="6061233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D1B5B4-BFBB-4B43-877E-FBAE21039D5D}"/>
              </a:ext>
            </a:extLst>
          </p:cNvPr>
          <p:cNvSpPr>
            <a:spLocks noGrp="1"/>
          </p:cNvSpPr>
          <p:nvPr>
            <p:ph type="title"/>
          </p:nvPr>
        </p:nvSpPr>
        <p:spPr>
          <a:xfrm>
            <a:off x="2402382" y="222961"/>
            <a:ext cx="8610600" cy="1293028"/>
          </a:xfrm>
        </p:spPr>
        <p:txBody>
          <a:bodyPr/>
          <a:lstStyle/>
          <a:p>
            <a:pPr algn="ctr"/>
            <a:r>
              <a:rPr lang="tr-TR" b="1" i="1" dirty="0">
                <a:latin typeface="Times New Roman" panose="02020603050405020304" pitchFamily="18" charset="0"/>
                <a:cs typeface="Times New Roman" panose="02020603050405020304" pitchFamily="18" charset="0"/>
              </a:rPr>
              <a:t>Veri setinin incelenmesinin amacı</a:t>
            </a:r>
          </a:p>
        </p:txBody>
      </p:sp>
      <p:sp>
        <p:nvSpPr>
          <p:cNvPr id="3" name="İçerik Yer Tutucusu 2">
            <a:extLst>
              <a:ext uri="{FF2B5EF4-FFF2-40B4-BE49-F238E27FC236}">
                <a16:creationId xmlns:a16="http://schemas.microsoft.com/office/drawing/2014/main" id="{13087573-8934-403E-A7F3-A564C7C1026E}"/>
              </a:ext>
            </a:extLst>
          </p:cNvPr>
          <p:cNvSpPr>
            <a:spLocks noGrp="1"/>
          </p:cNvSpPr>
          <p:nvPr>
            <p:ph idx="1"/>
          </p:nvPr>
        </p:nvSpPr>
        <p:spPr>
          <a:xfrm>
            <a:off x="672737" y="2097160"/>
            <a:ext cx="10820400" cy="4024125"/>
          </a:xfrm>
        </p:spPr>
        <p:txBody>
          <a:bodyPr>
            <a:normAutofit/>
          </a:bodyPr>
          <a:lstStyle/>
          <a:p>
            <a:pPr marL="0" indent="0">
              <a:buNone/>
            </a:pPr>
            <a:r>
              <a:rPr lang="tr-TR" i="1" dirty="0">
                <a:latin typeface="Times New Roman" panose="02020603050405020304" pitchFamily="18" charset="0"/>
                <a:cs typeface="Times New Roman" panose="02020603050405020304" pitchFamily="18" charset="0"/>
              </a:rPr>
              <a:t>    Büyük veri seti olarak seçtiğimiz ABD Havaalanı Uçuş Veri Setinin incelenmesi;</a:t>
            </a:r>
          </a:p>
          <a:p>
            <a:pPr marL="0" indent="0">
              <a:buNone/>
            </a:pPr>
            <a:endParaRPr lang="tr-TR" i="1" dirty="0">
              <a:latin typeface="Times New Roman" panose="02020603050405020304" pitchFamily="18" charset="0"/>
              <a:cs typeface="Times New Roman" panose="02020603050405020304" pitchFamily="18" charset="0"/>
            </a:endParaRPr>
          </a:p>
          <a:p>
            <a:pPr lvl="1"/>
            <a:r>
              <a:rPr lang="tr-TR" sz="2000" i="1" dirty="0">
                <a:latin typeface="Times New Roman" panose="02020603050405020304" pitchFamily="18" charset="0"/>
                <a:cs typeface="Times New Roman" panose="02020603050405020304" pitchFamily="18" charset="0"/>
              </a:rPr>
              <a:t>Yıllar içinde ABD’ye uçuş sayılarında her hangi bir fark gözlemleyebilir miyiz?</a:t>
            </a:r>
          </a:p>
          <a:p>
            <a:pPr lvl="1"/>
            <a:r>
              <a:rPr lang="tr-TR" sz="2000" i="1" dirty="0">
                <a:latin typeface="Times New Roman" panose="02020603050405020304" pitchFamily="18" charset="0"/>
                <a:cs typeface="Times New Roman" panose="02020603050405020304" pitchFamily="18" charset="0"/>
              </a:rPr>
              <a:t>ABD’ye hangi şehirlerden daha fazla uçuş gerçekleşmiştir?</a:t>
            </a:r>
          </a:p>
          <a:p>
            <a:pPr lvl="1"/>
            <a:r>
              <a:rPr lang="tr-TR" sz="2000" i="1" dirty="0">
                <a:latin typeface="Times New Roman" panose="02020603050405020304" pitchFamily="18" charset="0"/>
                <a:cs typeface="Times New Roman" panose="02020603050405020304" pitchFamily="18" charset="0"/>
              </a:rPr>
              <a:t>Yıllar içinde toplam uçuş millerinin incelenmesi.</a:t>
            </a:r>
          </a:p>
          <a:p>
            <a:pPr lvl="1"/>
            <a:r>
              <a:rPr lang="tr-TR" sz="2000" i="1" dirty="0">
                <a:latin typeface="Times New Roman" panose="02020603050405020304" pitchFamily="18" charset="0"/>
                <a:cs typeface="Times New Roman" panose="02020603050405020304" pitchFamily="18" charset="0"/>
              </a:rPr>
              <a:t>Yıl sonunda uçuşlara bağlı olarak nüfusta anlamlı bir değişiklik olup olmadığını gözlemlemek.</a:t>
            </a:r>
          </a:p>
          <a:p>
            <a:pPr lvl="1"/>
            <a:r>
              <a:rPr lang="tr-TR" sz="2000" i="1" dirty="0">
                <a:latin typeface="Times New Roman" panose="02020603050405020304" pitchFamily="18" charset="0"/>
                <a:cs typeface="Times New Roman" panose="02020603050405020304" pitchFamily="18" charset="0"/>
              </a:rPr>
              <a:t>Dönemsel bazlı uçuşlarda talep artışının olup olmadığı.</a:t>
            </a:r>
          </a:p>
          <a:p>
            <a:pPr lvl="1"/>
            <a:r>
              <a:rPr lang="tr-TR" sz="2000" i="1" dirty="0">
                <a:latin typeface="Times New Roman" panose="02020603050405020304" pitchFamily="18" charset="0"/>
                <a:cs typeface="Times New Roman" panose="02020603050405020304" pitchFamily="18" charset="0"/>
              </a:rPr>
              <a:t>Havayolu gecikmeleri (Bu veri manipülasyonu fiillerini çalışırken görmek için, içindeki havayolu gecikmelerinin analizini dikkate alıyoruz.)</a:t>
            </a:r>
          </a:p>
          <a:p>
            <a:pPr lvl="1"/>
            <a:endParaRPr lang="tr-TR" i="1" dirty="0">
              <a:latin typeface="Times New Roman" panose="02020603050405020304" pitchFamily="18" charset="0"/>
              <a:cs typeface="Times New Roman" panose="02020603050405020304" pitchFamily="18" charset="0"/>
            </a:endParaRPr>
          </a:p>
          <a:p>
            <a:pPr lvl="1"/>
            <a:endParaRPr lang="tr-TR" i="1" dirty="0">
              <a:latin typeface="Times New Roman" panose="02020603050405020304" pitchFamily="18" charset="0"/>
              <a:cs typeface="Times New Roman" panose="02020603050405020304" pitchFamily="18" charset="0"/>
            </a:endParaRPr>
          </a:p>
          <a:p>
            <a:pPr lvl="1"/>
            <a:endParaRPr lang="tr-TR" i="1" dirty="0">
              <a:latin typeface="Times New Roman" panose="02020603050405020304" pitchFamily="18" charset="0"/>
              <a:cs typeface="Times New Roman" panose="02020603050405020304" pitchFamily="18" charset="0"/>
            </a:endParaRPr>
          </a:p>
          <a:p>
            <a:endParaRPr lang="tr-TR" dirty="0"/>
          </a:p>
          <a:p>
            <a:endParaRPr lang="tr-TR" dirty="0"/>
          </a:p>
        </p:txBody>
      </p:sp>
      <p:sp>
        <p:nvSpPr>
          <p:cNvPr id="4" name="Slayt Numarası Yer Tutucusu 3"/>
          <p:cNvSpPr>
            <a:spLocks noGrp="1"/>
          </p:cNvSpPr>
          <p:nvPr>
            <p:ph type="sldNum" sz="quarter" idx="12"/>
          </p:nvPr>
        </p:nvSpPr>
        <p:spPr/>
        <p:txBody>
          <a:bodyPr/>
          <a:lstStyle/>
          <a:p>
            <a:fld id="{6D22F896-40B5-4ADD-8801-0D06FADFA095}" type="slidenum">
              <a:rPr lang="en-US" sz="2500" smtClean="0"/>
              <a:t>6</a:t>
            </a:fld>
            <a:endParaRPr lang="en-US" sz="2500" dirty="0"/>
          </a:p>
        </p:txBody>
      </p:sp>
    </p:spTree>
    <p:extLst>
      <p:ext uri="{BB962C8B-B14F-4D97-AF65-F5344CB8AC3E}">
        <p14:creationId xmlns:p14="http://schemas.microsoft.com/office/powerpoint/2010/main" val="4687980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stretch>
            <a:fillRect/>
          </a:stretch>
        </p:blipFill>
        <p:spPr>
          <a:xfrm>
            <a:off x="1045028" y="669702"/>
            <a:ext cx="10045337" cy="4297950"/>
          </a:xfrm>
          <a:prstGeom prst="rect">
            <a:avLst/>
          </a:prstGeom>
        </p:spPr>
      </p:pic>
      <p:sp>
        <p:nvSpPr>
          <p:cNvPr id="6" name="Metin kutusu 5"/>
          <p:cNvSpPr txBox="1"/>
          <p:nvPr/>
        </p:nvSpPr>
        <p:spPr>
          <a:xfrm>
            <a:off x="1045028" y="5111342"/>
            <a:ext cx="10280470" cy="646331"/>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Eksik değerler, verilerin analizinin sonuçlarında çok fazla fark yaratabilir. Verilerdeki eksik değerlerin sayısını görmek için bir çubuk grafik çizdim ve neyse ki bu veri kümesinde eksik değerler yok.</a:t>
            </a:r>
            <a:endParaRPr lang="tr-TR" sz="1800" i="1" kern="1200" dirty="0">
              <a:solidFill>
                <a:schemeClr val="tx1"/>
              </a:solidFill>
              <a:latin typeface="Times New Roman" panose="02020603050405020304" pitchFamily="18" charset="0"/>
              <a:cs typeface="Times New Roman" panose="02020603050405020304" pitchFamily="18" charset="0"/>
            </a:endParaRPr>
          </a:p>
        </p:txBody>
      </p:sp>
      <p:sp>
        <p:nvSpPr>
          <p:cNvPr id="2" name="Slayt Numarası Yer Tutucusu 1"/>
          <p:cNvSpPr>
            <a:spLocks noGrp="1"/>
          </p:cNvSpPr>
          <p:nvPr>
            <p:ph type="sldNum" sz="quarter" idx="12"/>
          </p:nvPr>
        </p:nvSpPr>
        <p:spPr/>
        <p:txBody>
          <a:bodyPr/>
          <a:lstStyle/>
          <a:p>
            <a:fld id="{6D22F896-40B5-4ADD-8801-0D06FADFA095}" type="slidenum">
              <a:rPr lang="en-US" sz="2500" smtClean="0"/>
              <a:t>7</a:t>
            </a:fld>
            <a:endParaRPr lang="en-US" sz="2500" dirty="0"/>
          </a:p>
        </p:txBody>
      </p:sp>
    </p:spTree>
    <p:extLst>
      <p:ext uri="{BB962C8B-B14F-4D97-AF65-F5344CB8AC3E}">
        <p14:creationId xmlns:p14="http://schemas.microsoft.com/office/powerpoint/2010/main" val="34820022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r>
              <a:rPr lang="tr-TR" sz="2500" dirty="0"/>
              <a:t>9</a:t>
            </a:r>
            <a:endParaRPr lang="en-US" sz="2500" dirty="0"/>
          </a:p>
        </p:txBody>
      </p:sp>
      <p:sp>
        <p:nvSpPr>
          <p:cNvPr id="6" name="Metin kutusu 5"/>
          <p:cNvSpPr txBox="1"/>
          <p:nvPr/>
        </p:nvSpPr>
        <p:spPr>
          <a:xfrm>
            <a:off x="2507984" y="4980691"/>
            <a:ext cx="7392474" cy="923330"/>
          </a:xfrm>
          <a:prstGeom prst="rect">
            <a:avLst/>
          </a:prstGeom>
          <a:noFill/>
        </p:spPr>
        <p:txBody>
          <a:bodyPr wrap="square" rtlCol="0">
            <a:spAutoFit/>
          </a:bodyPr>
          <a:lstStyle/>
          <a:p>
            <a:r>
              <a:rPr lang="tr-TR" i="1" dirty="0">
                <a:latin typeface="Times New Roman" panose="02020603050405020304" pitchFamily="18" charset="0"/>
                <a:cs typeface="Times New Roman" panose="02020603050405020304" pitchFamily="18" charset="0"/>
              </a:rPr>
              <a:t>Bu </a:t>
            </a:r>
            <a:r>
              <a:rPr lang="tr-TR" i="1" dirty="0" err="1">
                <a:latin typeface="Times New Roman" panose="02020603050405020304" pitchFamily="18" charset="0"/>
                <a:cs typeface="Times New Roman" panose="02020603050405020304" pitchFamily="18" charset="0"/>
              </a:rPr>
              <a:t>choropleth</a:t>
            </a:r>
            <a:r>
              <a:rPr lang="tr-TR" i="1" dirty="0">
                <a:latin typeface="Times New Roman" panose="02020603050405020304" pitchFamily="18" charset="0"/>
                <a:cs typeface="Times New Roman" panose="02020603050405020304" pitchFamily="18" charset="0"/>
              </a:rPr>
              <a:t> haritası üzerinden aşağıdaki gözlemlere sahibiz:</a:t>
            </a:r>
          </a:p>
          <a:p>
            <a:r>
              <a:rPr lang="tr-TR" i="1" dirty="0">
                <a:latin typeface="Times New Roman" panose="02020603050405020304" pitchFamily="18" charset="0"/>
                <a:cs typeface="Times New Roman" panose="02020603050405020304" pitchFamily="18" charset="0"/>
              </a:rPr>
              <a:t>Florida ve California ABD'deki en kalabalık eyaletlerdir</a:t>
            </a:r>
          </a:p>
          <a:p>
            <a:r>
              <a:rPr lang="tr-TR" i="1" dirty="0">
                <a:latin typeface="Times New Roman" panose="02020603050405020304" pitchFamily="18" charset="0"/>
                <a:cs typeface="Times New Roman" panose="02020603050405020304" pitchFamily="18" charset="0"/>
              </a:rPr>
              <a:t>Alaska, Rhode Island ve New Hampshire ABD'deki en az nüfuslu eyaletler</a:t>
            </a:r>
          </a:p>
        </p:txBody>
      </p:sp>
      <p:pic>
        <p:nvPicPr>
          <p:cNvPr id="3" name="İçerik Yer Tutucus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8274" y="453003"/>
            <a:ext cx="10424160" cy="3971925"/>
          </a:xfrm>
        </p:spPr>
      </p:pic>
    </p:spTree>
    <p:extLst>
      <p:ext uri="{BB962C8B-B14F-4D97-AF65-F5344CB8AC3E}">
        <p14:creationId xmlns:p14="http://schemas.microsoft.com/office/powerpoint/2010/main" val="34545117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934" y="1065694"/>
            <a:ext cx="10076140" cy="4726611"/>
          </a:xfrm>
        </p:spPr>
      </p:pic>
      <p:sp>
        <p:nvSpPr>
          <p:cNvPr id="4" name="Slayt Numarası Yer Tutucusu 3"/>
          <p:cNvSpPr>
            <a:spLocks noGrp="1"/>
          </p:cNvSpPr>
          <p:nvPr>
            <p:ph type="sldNum" sz="quarter" idx="12"/>
          </p:nvPr>
        </p:nvSpPr>
        <p:spPr/>
        <p:txBody>
          <a:bodyPr/>
          <a:lstStyle/>
          <a:p>
            <a:fld id="{6D22F896-40B5-4ADD-8801-0D06FADFA095}" type="slidenum">
              <a:rPr lang="en-US" sz="2500" smtClean="0"/>
              <a:t>9</a:t>
            </a:fld>
            <a:endParaRPr lang="en-US" sz="2500" dirty="0"/>
          </a:p>
        </p:txBody>
      </p:sp>
      <p:sp>
        <p:nvSpPr>
          <p:cNvPr id="2" name="Metin kutusu 1">
            <a:extLst>
              <a:ext uri="{FF2B5EF4-FFF2-40B4-BE49-F238E27FC236}">
                <a16:creationId xmlns:a16="http://schemas.microsoft.com/office/drawing/2014/main" id="{99B2DC1E-E76F-4C08-A6BE-CD40F46F9DA4}"/>
              </a:ext>
            </a:extLst>
          </p:cNvPr>
          <p:cNvSpPr txBox="1"/>
          <p:nvPr/>
        </p:nvSpPr>
        <p:spPr>
          <a:xfrm>
            <a:off x="1358283" y="408373"/>
            <a:ext cx="9667783" cy="646331"/>
          </a:xfrm>
          <a:prstGeom prst="rect">
            <a:avLst/>
          </a:prstGeom>
          <a:noFill/>
        </p:spPr>
        <p:txBody>
          <a:bodyPr wrap="square" rtlCol="0">
            <a:spAutoFit/>
          </a:bodyPr>
          <a:lstStyle/>
          <a:p>
            <a:r>
              <a:rPr lang="tr-TR" dirty="0"/>
              <a:t>Şimdi </a:t>
            </a:r>
            <a:r>
              <a:rPr lang="tr-TR" dirty="0" err="1"/>
              <a:t>boxplot</a:t>
            </a:r>
            <a:r>
              <a:rPr lang="tr-TR" dirty="0"/>
              <a:t> üzerinden sayısal özelliklerimize bir göz atalım. İlk olarak yolcular ve koltuklara ait verilerimizde koltuklarda aykırıların değeri çok daha yüksektir.</a:t>
            </a:r>
          </a:p>
        </p:txBody>
      </p:sp>
    </p:spTree>
    <p:extLst>
      <p:ext uri="{BB962C8B-B14F-4D97-AF65-F5344CB8AC3E}">
        <p14:creationId xmlns:p14="http://schemas.microsoft.com/office/powerpoint/2010/main" val="11640396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Geçmişe bakış">
  <a:themeElements>
    <a:clrScheme name="Geçmişe bakış">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688</TotalTime>
  <Words>1478</Words>
  <Application>Microsoft Office PowerPoint</Application>
  <PresentationFormat>Geniş ekran</PresentationFormat>
  <Paragraphs>115</Paragraphs>
  <Slides>39</Slides>
  <Notes>1</Notes>
  <HiddenSlides>0</HiddenSlides>
  <MMClips>3</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39</vt:i4>
      </vt:variant>
    </vt:vector>
  </HeadingPairs>
  <TitlesOfParts>
    <vt:vector size="43" baseType="lpstr">
      <vt:lpstr>Calibri</vt:lpstr>
      <vt:lpstr>Calibri Light</vt:lpstr>
      <vt:lpstr>Times New Roman</vt:lpstr>
      <vt:lpstr>Geçmişe bakış</vt:lpstr>
      <vt:lpstr>MARMARA ÜNİVERSİTESİ  FEN EDEBİYAT FAKÜLTESİ İSTATİSTİK BÖLÜMÜ  PROJE SUNUMU</vt:lpstr>
      <vt:lpstr>  USA Airport Dataset  </vt:lpstr>
      <vt:lpstr>Veri SETİNDE bulunan özellikler hakkında bazı bilgiler:</vt:lpstr>
      <vt:lpstr>PowerPoint Sunusu</vt:lpstr>
      <vt:lpstr>Veri seti hakkında özet bilgiler</vt:lpstr>
      <vt:lpstr>Veri setinin incelenmesinin amacı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Kaynaklar</vt:lpstr>
      <vt:lpstr>Kaynaklar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MARMARA ÜNİVERSİTESİ  FEN EDEBİYAT FAKÜLTESİ İSTATİSTİK BÖLÜMÜ  PROJE SUNUMU</dc:title>
  <dc:creator>melida ekici</dc:creator>
  <cp:lastModifiedBy>Selin Gltkn</cp:lastModifiedBy>
  <cp:revision>57</cp:revision>
  <dcterms:created xsi:type="dcterms:W3CDTF">2019-12-09T08:06:43Z</dcterms:created>
  <dcterms:modified xsi:type="dcterms:W3CDTF">2021-09-14T09:12:58Z</dcterms:modified>
</cp:coreProperties>
</file>